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>
              <a:alpha val="2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>
              <a:alpha val="20000"/>
            </a:scheme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508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254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254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EFF3E9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EFF3E9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/>
          <a:lstStyle/>
          <a:p>
            <a:pPr>
              <a:defRPr sz="1800" b="1" i="0" u="none" strike="noStrike">
                <a:solidFill>
                  <a:srgbClr val="000000"/>
                </a:solidFill>
                <a:latin typeface="Calibri"/>
              </a:defRPr>
            </a:pPr>
            <a:r>
              <a:rPr sz="1800" b="1" i="0" u="none" strike="noStrike">
                <a:solidFill>
                  <a:srgbClr val="000000"/>
                </a:solidFill>
                <a:latin typeface="Calibri"/>
              </a:rPr>
              <a:t>Количество </a:t>
            </a:r>
          </a:p>
        </c:rich>
      </c:tx>
      <c:layout>
        <c:manualLayout>
          <c:xMode val="edge"/>
          <c:yMode val="edge"/>
          <c:x val="0.11273400000000003"/>
          <c:y val="0"/>
          <c:w val="0.371639"/>
          <c:h val="0.18948200000000004"/>
        </c:manualLayout>
      </c:layout>
      <c:overlay val="1"/>
      <c:spPr>
        <a:noFill/>
        <a:effectLst/>
      </c:spPr>
    </c:title>
    <c:autoTitleDeleted val="1"/>
    <c:view3D>
      <c:rotX val="80"/>
      <c:hPercent val="5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1E-3"/>
          <c:y val="0.18948200000000004"/>
          <c:w val="0.22385700000000003"/>
          <c:h val="0.79801800000000001"/>
        </c:manualLayout>
      </c:layout>
      <c:pie3DChart>
        <c:ser>
          <c:idx val="0"/>
          <c:order val="0"/>
          <c:tx>
            <c:strRef>
              <c:f>Sheet1!$A$2</c:f>
              <c:strCache>
                <c:ptCount val="1"/>
                <c:pt idx="0">
                  <c:v>Количество 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  <a:sp3d prstMaterial="matte"/>
          </c:spPr>
          <c:explosion val="25"/>
          <c:dPt>
            <c:idx val="0"/>
          </c:dPt>
          <c:dPt>
            <c:idx val="1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 prstMaterial="matte"/>
            </c:spPr>
          </c:dPt>
          <c:dPt>
            <c:idx val="2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  <a:sp3d prstMaterial="matte"/>
            </c:spPr>
          </c:dPt>
          <c:dPt>
            <c:idx val="3"/>
            <c:spPr>
              <a:solidFill>
                <a:schemeClr val="accent4"/>
              </a:solidFill>
              <a:ln w="12700" cap="flat">
                <a:noFill/>
                <a:miter lim="400000"/>
              </a:ln>
              <a:effectLst/>
              <a:sp3d prstMaterial="matte"/>
            </c:spPr>
          </c:dPt>
          <c:dLbls>
            <c:numFmt formatCode="0%" sourceLinked="0"/>
            <c:txPr>
              <a:bodyPr/>
              <a:lstStyle/>
              <a:p>
                <a:pPr>
                  <a:defRPr sz="1000" b="0" i="0" u="none" strike="noStrike">
                    <a:solidFill>
                      <a:srgbClr val="000000"/>
                    </a:solidFill>
                    <a:latin typeface="Calibri"/>
                  </a:defRPr>
                </a:pPr>
                <a:endParaRPr lang="ru-RU"/>
              </a:p>
            </c:txPr>
            <c:dLblPos val="inEnd"/>
            <c:showPercent val="1"/>
          </c:dLbls>
          <c:cat>
            <c:strRef>
              <c:f>Sheet1!$B$1:$E$1</c:f>
              <c:strCache>
                <c:ptCount val="4"/>
                <c:pt idx="0">
                  <c:v>Технологические</c:v>
                </c:pt>
                <c:pt idx="1">
                  <c:v>Организационные</c:v>
                </c:pt>
                <c:pt idx="2">
                  <c:v>Кадровые</c:v>
                </c:pt>
                <c:pt idx="3">
                  <c:v>Зона комфорта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18</c:v>
                </c:pt>
                <c:pt idx="1">
                  <c:v>29</c:v>
                </c:pt>
                <c:pt idx="2">
                  <c:v>5</c:v>
                </c:pt>
                <c:pt idx="3">
                  <c:v>8</c:v>
                </c:pt>
              </c:numCache>
            </c:numRef>
          </c:val>
        </c:ser>
      </c:pie3D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62675200000000009"/>
          <c:y val="0.28691900000000004"/>
          <c:w val="0.37324800000000002"/>
          <c:h val="0.24601000000000003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000000"/>
              </a:solidFill>
              <a:latin typeface="Calibri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42744E-2"/>
          <c:y val="0.100928"/>
          <c:w val="0.907914"/>
          <c:h val="0.73098800000000008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"Здоровый" приём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cat>
            <c:strRef>
              <c:f>Sheet1!$A$2:$A$12</c:f>
              <c:strCache>
                <c:ptCount val="11"/>
                <c:pt idx="0">
                  <c:v>7-30 - 9-00</c:v>
                </c:pt>
                <c:pt idx="1">
                  <c:v>9-00 - 10-00</c:v>
                </c:pt>
                <c:pt idx="2">
                  <c:v>10-00 - 11-00</c:v>
                </c:pt>
                <c:pt idx="3">
                  <c:v>11-00 - 12-00</c:v>
                </c:pt>
                <c:pt idx="4">
                  <c:v>12-00 - 13-00</c:v>
                </c:pt>
                <c:pt idx="5">
                  <c:v>13-00 - 14-00</c:v>
                </c:pt>
                <c:pt idx="6">
                  <c:v>14-00 - 15-00</c:v>
                </c:pt>
                <c:pt idx="7">
                  <c:v>15-00 - 16-00</c:v>
                </c:pt>
                <c:pt idx="8">
                  <c:v>16-00 - 17-00</c:v>
                </c:pt>
                <c:pt idx="9">
                  <c:v>17-00 - 18-00</c:v>
                </c:pt>
                <c:pt idx="10">
                  <c:v>18-00 - 19-00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38</c:v>
                </c:pt>
                <c:pt idx="1">
                  <c:v>25</c:v>
                </c:pt>
                <c:pt idx="2">
                  <c:v>22</c:v>
                </c:pt>
                <c:pt idx="3">
                  <c:v>16</c:v>
                </c:pt>
                <c:pt idx="4">
                  <c:v>25</c:v>
                </c:pt>
                <c:pt idx="5">
                  <c:v>22</c:v>
                </c:pt>
                <c:pt idx="6">
                  <c:v>20</c:v>
                </c:pt>
                <c:pt idx="7">
                  <c:v>14</c:v>
                </c:pt>
                <c:pt idx="8">
                  <c:v>12</c:v>
                </c:pt>
                <c:pt idx="9">
                  <c:v>12</c:v>
                </c:pt>
                <c:pt idx="10">
                  <c:v>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"Больной" приём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cat>
            <c:strRef>
              <c:f>Sheet1!$A$2:$A$12</c:f>
              <c:strCache>
                <c:ptCount val="11"/>
                <c:pt idx="0">
                  <c:v>7-30 - 9-00</c:v>
                </c:pt>
                <c:pt idx="1">
                  <c:v>9-00 - 10-00</c:v>
                </c:pt>
                <c:pt idx="2">
                  <c:v>10-00 - 11-00</c:v>
                </c:pt>
                <c:pt idx="3">
                  <c:v>11-00 - 12-00</c:v>
                </c:pt>
                <c:pt idx="4">
                  <c:v>12-00 - 13-00</c:v>
                </c:pt>
                <c:pt idx="5">
                  <c:v>13-00 - 14-00</c:v>
                </c:pt>
                <c:pt idx="6">
                  <c:v>14-00 - 15-00</c:v>
                </c:pt>
                <c:pt idx="7">
                  <c:v>15-00 - 16-00</c:v>
                </c:pt>
                <c:pt idx="8">
                  <c:v>16-00 - 17-00</c:v>
                </c:pt>
                <c:pt idx="9">
                  <c:v>17-00 - 18-00</c:v>
                </c:pt>
                <c:pt idx="10">
                  <c:v>18-00 - 19-00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35</c:v>
                </c:pt>
                <c:pt idx="1">
                  <c:v>23</c:v>
                </c:pt>
                <c:pt idx="2">
                  <c:v>28</c:v>
                </c:pt>
                <c:pt idx="3">
                  <c:v>22</c:v>
                </c:pt>
                <c:pt idx="4">
                  <c:v>25</c:v>
                </c:pt>
                <c:pt idx="5">
                  <c:v>20</c:v>
                </c:pt>
                <c:pt idx="6">
                  <c:v>22</c:v>
                </c:pt>
                <c:pt idx="7">
                  <c:v>20</c:v>
                </c:pt>
                <c:pt idx="8">
                  <c:v>14</c:v>
                </c:pt>
                <c:pt idx="9">
                  <c:v>12</c:v>
                </c:pt>
                <c:pt idx="10">
                  <c:v>12</c:v>
                </c:pt>
              </c:numCache>
            </c:numRef>
          </c:val>
        </c:ser>
        <c:axId val="133110400"/>
        <c:axId val="133124480"/>
      </c:barChart>
      <c:catAx>
        <c:axId val="133110400"/>
        <c:scaling>
          <c:orientation val="minMax"/>
        </c:scaling>
        <c:axPos val="b"/>
        <c:numFmt formatCode="General" sourceLinked="0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600" b="0" i="0" u="none" strike="noStrike">
                <a:solidFill>
                  <a:srgbClr val="000000"/>
                </a:solidFill>
                <a:latin typeface="Calibri"/>
              </a:defRPr>
            </a:pPr>
            <a:endParaRPr lang="ru-RU"/>
          </a:p>
        </c:txPr>
        <c:crossAx val="133124480"/>
        <c:crosses val="autoZero"/>
        <c:auto val="1"/>
        <c:lblAlgn val="ctr"/>
        <c:lblOffset val="100"/>
        <c:noMultiLvlLbl val="1"/>
      </c:catAx>
      <c:valAx>
        <c:axId val="133124480"/>
        <c:scaling>
          <c:orientation val="minMax"/>
          <c:max val="40"/>
          <c:min val="0"/>
        </c:scaling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0" sourceLinked="0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000000"/>
                </a:solidFill>
                <a:latin typeface="Tahoma"/>
              </a:defRPr>
            </a:pPr>
            <a:endParaRPr lang="ru-RU"/>
          </a:p>
        </c:txPr>
        <c:crossAx val="133110400"/>
        <c:crosses val="autoZero"/>
        <c:crossBetween val="between"/>
        <c:majorUnit val="5"/>
        <c:minorUnit val="2.5"/>
      </c:valAx>
      <c:spPr>
        <a:solidFill>
          <a:srgbClr val="FFFFFF"/>
        </a:solidFill>
        <a:ln w="12700" cap="flat">
          <a:noFill/>
          <a:miter lim="400000"/>
        </a:ln>
        <a:effectLst/>
      </c:spPr>
    </c:plotArea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20058"/>
          <c:y val="5.5664499999999999E-2"/>
          <c:w val="0.82548699999999997"/>
          <c:h val="0.74663600000000008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cat>
            <c:strRef>
              <c:f>Sheet1!$A$2:$A$5</c:f>
              <c:strCache>
                <c:ptCount val="4"/>
                <c:pt idx="0">
                  <c:v>Прием с острой патологией</c:v>
                </c:pt>
                <c:pt idx="1">
                  <c:v>Повторный прием больных</c:v>
                </c:pt>
                <c:pt idx="2">
                  <c:v>Здоровый прием</c:v>
                </c:pt>
                <c:pt idx="3">
                  <c:v>Профилактический осмотр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45</c:v>
                </c:pt>
                <c:pt idx="1">
                  <c:v>39</c:v>
                </c:pt>
                <c:pt idx="2">
                  <c:v>54</c:v>
                </c:pt>
                <c:pt idx="3">
                  <c:v>720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Стало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cat>
            <c:strRef>
              <c:f>Sheet1!$A$2:$A$5</c:f>
              <c:strCache>
                <c:ptCount val="4"/>
                <c:pt idx="0">
                  <c:v>Прием с острой патологией</c:v>
                </c:pt>
                <c:pt idx="1">
                  <c:v>Повторный прием больных</c:v>
                </c:pt>
                <c:pt idx="2">
                  <c:v>Здоровый прием</c:v>
                </c:pt>
                <c:pt idx="3">
                  <c:v>Профилактический осмотр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21</c:v>
                </c:pt>
                <c:pt idx="1">
                  <c:v>18</c:v>
                </c:pt>
                <c:pt idx="2">
                  <c:v>30</c:v>
                </c:pt>
                <c:pt idx="3">
                  <c:v>240</c:v>
                </c:pt>
              </c:numCache>
            </c:numRef>
          </c:val>
        </c:ser>
        <c:axId val="133093632"/>
        <c:axId val="133099520"/>
      </c:barChart>
      <c:catAx>
        <c:axId val="133093632"/>
        <c:scaling>
          <c:orientation val="minMax"/>
        </c:scaling>
        <c:axPos val="b"/>
        <c:numFmt formatCode="General" sourceLinked="0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ru-RU"/>
          </a:p>
        </c:txPr>
        <c:crossAx val="133099520"/>
        <c:crosses val="autoZero"/>
        <c:auto val="1"/>
        <c:lblAlgn val="ctr"/>
        <c:lblOffset val="100"/>
        <c:noMultiLvlLbl val="1"/>
      </c:catAx>
      <c:valAx>
        <c:axId val="133099520"/>
        <c:scaling>
          <c:orientation val="minMax"/>
        </c:scaling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0" sourceLinked="0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ru-RU"/>
          </a:p>
        </c:txPr>
        <c:crossAx val="133093632"/>
        <c:crosses val="autoZero"/>
        <c:crossBetween val="between"/>
        <c:majorUnit val="200"/>
        <c:minorUnit val="100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82029700000000005"/>
          <c:y val="0.87617100000000014"/>
          <c:w val="0.17970300000000003"/>
          <c:h val="0.1238290000000000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000000"/>
              </a:solidFill>
              <a:latin typeface="Calibri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L6NjZTNrRfeQoxD3PwJ0eg.jpg" descr="L6NjZTNrRfeQoxD3PwJ0eg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4412" y="10807"/>
            <a:ext cx="9129588" cy="68471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" name="Прямоугольник 10"/>
          <p:cNvGrpSpPr/>
          <p:nvPr/>
        </p:nvGrpSpPr>
        <p:grpSpPr>
          <a:xfrm>
            <a:off x="7206" y="451"/>
            <a:ext cx="9144001" cy="1512169"/>
            <a:chOff x="0" y="0"/>
            <a:chExt cx="9144000" cy="1512168"/>
          </a:xfrm>
        </p:grpSpPr>
        <p:sp>
          <p:nvSpPr>
            <p:cNvPr id="113" name="Прямоугольник"/>
            <p:cNvSpPr/>
            <p:nvPr/>
          </p:nvSpPr>
          <p:spPr>
            <a:xfrm>
              <a:off x="0" y="-1"/>
              <a:ext cx="9144000" cy="1512170"/>
            </a:xfrm>
            <a:prstGeom prst="rect">
              <a:avLst/>
            </a:prstGeom>
            <a:solidFill>
              <a:srgbClr val="558ED5">
                <a:alpha val="6705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4" name="ПИЛОТНЫЙ ПРОЕКТ «БЕРЕЖЛИВАЯ ПОЛИКЛИНИКА»…"/>
            <p:cNvSpPr txBox="1"/>
            <p:nvPr/>
          </p:nvSpPr>
          <p:spPr>
            <a:xfrm>
              <a:off x="0" y="226399"/>
              <a:ext cx="9144000" cy="1059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2400" b="1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ПИЛОТНЫЙ ПРОЕКТ «БЕРЕЖЛИВАЯ ПОЛИКЛИНИКА</a:t>
              </a:r>
              <a:r>
                <a:rPr sz="2000"/>
                <a:t>» </a:t>
              </a:r>
            </a:p>
            <a:p>
              <a:pPr algn="ctr">
                <a:defRPr b="1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 sz="24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i="1"/>
                <a:t>ГБУ РД</a:t>
              </a:r>
              <a:r>
                <a:t> «Детская поликлиника №1»</a:t>
              </a:r>
            </a:p>
          </p:txBody>
        </p:sp>
      </p:grpSp>
      <p:grpSp>
        <p:nvGrpSpPr>
          <p:cNvPr id="118" name="Прямоугольник 10"/>
          <p:cNvGrpSpPr/>
          <p:nvPr/>
        </p:nvGrpSpPr>
        <p:grpSpPr>
          <a:xfrm>
            <a:off x="-228571" y="5352593"/>
            <a:ext cx="9400674" cy="1512169"/>
            <a:chOff x="-469041" y="-311020"/>
            <a:chExt cx="9400672" cy="1512168"/>
          </a:xfrm>
        </p:grpSpPr>
        <p:sp>
          <p:nvSpPr>
            <p:cNvPr id="116" name="Прямоугольник"/>
            <p:cNvSpPr/>
            <p:nvPr/>
          </p:nvSpPr>
          <p:spPr>
            <a:xfrm>
              <a:off x="-352490" y="-311021"/>
              <a:ext cx="9284122" cy="1512169"/>
            </a:xfrm>
            <a:prstGeom prst="rect">
              <a:avLst/>
            </a:prstGeom>
            <a:solidFill>
              <a:srgbClr val="558ED5">
                <a:alpha val="6705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7" name="Период реализации проекта:  10 сентября 2018 г. – 30 марта 2019 г.…"/>
            <p:cNvSpPr txBox="1"/>
            <p:nvPr/>
          </p:nvSpPr>
          <p:spPr>
            <a:xfrm>
              <a:off x="-469042" y="293318"/>
              <a:ext cx="9144001" cy="8840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b="1" i="1">
                  <a:latin typeface="Arial"/>
                  <a:ea typeface="Arial"/>
                  <a:cs typeface="Arial"/>
                  <a:sym typeface="Arial"/>
                </a:defRPr>
              </a:pPr>
              <a:r>
                <a:t>Период реализации проекта:  10 сентября 2018 г. – 30 марта 2019 г.</a:t>
              </a:r>
            </a:p>
            <a:p>
              <a:pPr algn="r">
                <a:defRPr b="1">
                  <a:latin typeface="Arial"/>
                  <a:ea typeface="Arial"/>
                  <a:cs typeface="Arial"/>
                  <a:sym typeface="Arial"/>
                </a:defRPr>
              </a:pPr>
              <a:r>
                <a:t>Докладчик: Главный врач ГБУ РД  «Детская поликлиника №1» </a:t>
              </a:r>
            </a:p>
            <a:p>
              <a:pPr algn="r">
                <a:defRPr b="1">
                  <a:latin typeface="Arial"/>
                  <a:ea typeface="Arial"/>
                  <a:cs typeface="Arial"/>
                  <a:sym typeface="Arial"/>
                </a:defRPr>
              </a:pPr>
              <a:r>
                <a:t>О. С. Абдулагаджиева 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Группа"/>
          <p:cNvSpPr/>
          <p:nvPr/>
        </p:nvSpPr>
        <p:spPr>
          <a:xfrm>
            <a:off x="76044" y="1026396"/>
            <a:ext cx="6045980" cy="737742"/>
          </a:xfrm>
          <a:prstGeom prst="roundRect">
            <a:avLst>
              <a:gd name="adj" fmla="val 7500"/>
            </a:avLst>
          </a:prstGeom>
          <a:solidFill>
            <a:schemeClr val="accent1"/>
          </a:solidFill>
          <a:ln w="254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t>№3 «Сокращение времени прохождения профилактических осмотров детей раннего возраста»</a:t>
            </a:r>
          </a:p>
        </p:txBody>
      </p:sp>
      <p:sp>
        <p:nvSpPr>
          <p:cNvPr id="210" name="TextBox 20"/>
          <p:cNvSpPr txBox="1"/>
          <p:nvPr/>
        </p:nvSpPr>
        <p:spPr>
          <a:xfrm>
            <a:off x="2411759" y="2591"/>
            <a:ext cx="6347050" cy="66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2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СПИСОК ПРОЕКТОВ ГБУ РД ДЕТСКАЯ ПОЛИКЛИНИКА №1</a:t>
            </a:r>
          </a:p>
        </p:txBody>
      </p:sp>
      <p:sp>
        <p:nvSpPr>
          <p:cNvPr id="211" name="Прямоугольник 33"/>
          <p:cNvSpPr/>
          <p:nvPr/>
        </p:nvSpPr>
        <p:spPr>
          <a:xfrm>
            <a:off x="8767240" y="-1"/>
            <a:ext cx="214315" cy="6858001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2" name="Прямоугольник 33"/>
          <p:cNvSpPr/>
          <p:nvPr/>
        </p:nvSpPr>
        <p:spPr>
          <a:xfrm>
            <a:off x="8956444" y="0"/>
            <a:ext cx="214315" cy="6858001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3" name="Прямоугольник 34"/>
          <p:cNvSpPr/>
          <p:nvPr/>
        </p:nvSpPr>
        <p:spPr>
          <a:xfrm>
            <a:off x="72571" y="698965"/>
            <a:ext cx="8715405" cy="14287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4" name="4S0VDWn7Q+GJdnZYjPRaow.jpg" descr="4S0VDWn7Q+GJdnZYjPRaow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337575" y="1948692"/>
            <a:ext cx="4453371" cy="3340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3ipwdWC6QQqEmozRxZ7BDg.jpg" descr="3ipwdWC6QQqEmozRxZ7BDg.jpg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273181" y="3095841"/>
            <a:ext cx="4628952" cy="3758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Прямоугольник 32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8" name="Прямоугольник 33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9" name="Прямоугольник 34"/>
          <p:cNvSpPr/>
          <p:nvPr/>
        </p:nvSpPr>
        <p:spPr>
          <a:xfrm>
            <a:off x="-20735" y="701373"/>
            <a:ext cx="8715405" cy="14287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0" name="TextBox 20"/>
          <p:cNvSpPr txBox="1"/>
          <p:nvPr/>
        </p:nvSpPr>
        <p:spPr>
          <a:xfrm>
            <a:off x="2411759" y="33693"/>
            <a:ext cx="6347050" cy="66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2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СПИСОК ПРОЕКТОВ ГБУ РД ДЕТСКАЯ ПОЛИКЛИНИКА №1</a:t>
            </a:r>
          </a:p>
        </p:txBody>
      </p:sp>
      <p:sp>
        <p:nvSpPr>
          <p:cNvPr id="221" name="Группа"/>
          <p:cNvSpPr/>
          <p:nvPr/>
        </p:nvSpPr>
        <p:spPr>
          <a:xfrm>
            <a:off x="29495" y="946401"/>
            <a:ext cx="8150343" cy="994521"/>
          </a:xfrm>
          <a:prstGeom prst="roundRect">
            <a:avLst>
              <a:gd name="adj" fmla="val 7500"/>
            </a:avLst>
          </a:prstGeom>
          <a:solidFill>
            <a:schemeClr val="accent1"/>
          </a:solidFill>
          <a:ln w="254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t>№4 «Сокращение времени прохождения профилактических осмотров детей школьного и дошкольного возраста»</a:t>
            </a:r>
          </a:p>
        </p:txBody>
      </p:sp>
      <p:pic>
        <p:nvPicPr>
          <p:cNvPr id="222" name="itoSc3t+QjeNAvpKd32sqg.jpg" descr="itoSc3t+QjeNAvpKd32sqg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6813" y="3423192"/>
            <a:ext cx="4513166" cy="3384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gbsQV5pQsSNxoYZ2k0sbw.jpg" descr="igbsQV5pQsSNxoYZ2k0sb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541066" y="1959817"/>
            <a:ext cx="4187722" cy="3140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Прямоугольник 32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6" name="Прямоугольник 33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7" name="Прямоугольник 34"/>
          <p:cNvSpPr/>
          <p:nvPr/>
        </p:nvSpPr>
        <p:spPr>
          <a:xfrm>
            <a:off x="-20735" y="701373"/>
            <a:ext cx="8715405" cy="14287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8" name="TextBox 20"/>
          <p:cNvSpPr txBox="1"/>
          <p:nvPr/>
        </p:nvSpPr>
        <p:spPr>
          <a:xfrm>
            <a:off x="2411759" y="33693"/>
            <a:ext cx="6347050" cy="66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2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СПИСОК ПРОЕКТОВ ГБУ РД ДЕТСКАЯ ПОЛИКЛИНИКА №1</a:t>
            </a:r>
          </a:p>
        </p:txBody>
      </p:sp>
      <p:sp>
        <p:nvSpPr>
          <p:cNvPr id="229" name="Группа"/>
          <p:cNvSpPr/>
          <p:nvPr/>
        </p:nvSpPr>
        <p:spPr>
          <a:xfrm>
            <a:off x="32293" y="995957"/>
            <a:ext cx="6045981" cy="737743"/>
          </a:xfrm>
          <a:prstGeom prst="roundRect">
            <a:avLst>
              <a:gd name="adj" fmla="val 7500"/>
            </a:avLst>
          </a:prstGeom>
          <a:solidFill>
            <a:schemeClr val="accent1"/>
          </a:solidFill>
          <a:ln w="254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t>№5 «Оптимизация работы кабинета вакцинопрофилактики»</a:t>
            </a:r>
          </a:p>
        </p:txBody>
      </p:sp>
      <p:pic>
        <p:nvPicPr>
          <p:cNvPr id="230" name="Mg+UXdBTTLyw9SP2WobhaQ.jpg" descr="Mg+UXdBTTLyw9SP2WobhaQ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913" y="1800644"/>
            <a:ext cx="4058502" cy="3043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SMG+QAi0QpWB3i8AOXx67w.jpg" descr="SMG+QAi0QpWB3i8AOXx67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065491" y="3433305"/>
            <a:ext cx="4580084" cy="3435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Прямоугольник 32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" name="Прямоугольник 33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Прямоугольник 34"/>
          <p:cNvSpPr/>
          <p:nvPr/>
        </p:nvSpPr>
        <p:spPr>
          <a:xfrm>
            <a:off x="-20735" y="701373"/>
            <a:ext cx="8715405" cy="14287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6" name="Создание комфортных условий пребывания пациентов в поликлинике…"/>
          <p:cNvSpPr txBox="1">
            <a:spLocks noGrp="1"/>
          </p:cNvSpPr>
          <p:nvPr>
            <p:ph type="body" idx="4294967295"/>
          </p:nvPr>
        </p:nvSpPr>
        <p:spPr>
          <a:xfrm>
            <a:off x="222167" y="1743967"/>
            <a:ext cx="8229601" cy="3370066"/>
          </a:xfrm>
          <a:prstGeom prst="rect">
            <a:avLst/>
          </a:prstGeom>
        </p:spPr>
        <p:txBody>
          <a:bodyPr/>
          <a:lstStyle/>
          <a:p>
            <a:pPr marL="342899" indent="-342899">
              <a:defRPr sz="2500"/>
            </a:pPr>
            <a:r>
              <a:t>Создание комфортных условий пребывания пациентов в поликлинике</a:t>
            </a:r>
          </a:p>
          <a:p>
            <a:pPr marL="342899" indent="-342899">
              <a:defRPr sz="2500"/>
            </a:pPr>
            <a:r>
              <a:t>Информирование граждан о медицинском обслуживании в поликлинике (стенды, инфоматы, навигации по поликлинике)</a:t>
            </a:r>
          </a:p>
          <a:p>
            <a:pPr marL="342899" indent="-342899">
              <a:defRPr sz="2500"/>
            </a:pPr>
            <a:r>
              <a:t>Разделение потоков пациентов на условно «больных» и условно «здоровых»</a:t>
            </a:r>
          </a:p>
          <a:p>
            <a:pPr marL="342899" indent="-342899">
              <a:defRPr sz="2500"/>
            </a:pPr>
            <a:r>
              <a:t>Распределение потоков по цветовой гамме</a:t>
            </a:r>
          </a:p>
        </p:txBody>
      </p:sp>
      <p:sp>
        <p:nvSpPr>
          <p:cNvPr id="237" name="Прямоугольник 32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" name="Прямоугольник 33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" name="Прямоугольник 34"/>
          <p:cNvSpPr/>
          <p:nvPr/>
        </p:nvSpPr>
        <p:spPr>
          <a:xfrm>
            <a:off x="-20735" y="701373"/>
            <a:ext cx="8715405" cy="14287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0" name="TextBox 20"/>
          <p:cNvSpPr txBox="1"/>
          <p:nvPr/>
        </p:nvSpPr>
        <p:spPr>
          <a:xfrm>
            <a:off x="2411759" y="33693"/>
            <a:ext cx="6347050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2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цели проекта </a:t>
            </a:r>
          </a:p>
        </p:txBody>
      </p:sp>
      <p:sp>
        <p:nvSpPr>
          <p:cNvPr id="241" name="Группа"/>
          <p:cNvSpPr/>
          <p:nvPr/>
        </p:nvSpPr>
        <p:spPr>
          <a:xfrm>
            <a:off x="147164" y="925237"/>
            <a:ext cx="6045980" cy="737743"/>
          </a:xfrm>
          <a:prstGeom prst="roundRect">
            <a:avLst>
              <a:gd name="adj" fmla="val 7500"/>
            </a:avLst>
          </a:prstGeom>
          <a:solidFill>
            <a:schemeClr val="accent1"/>
          </a:solidFill>
          <a:ln w="254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t>№1 Улучшение медицинского обслуживания пациентов поликлиники за счет:</a:t>
            </a:r>
          </a:p>
        </p:txBody>
      </p:sp>
      <p:sp>
        <p:nvSpPr>
          <p:cNvPr id="242" name="Группа"/>
          <p:cNvSpPr/>
          <p:nvPr/>
        </p:nvSpPr>
        <p:spPr>
          <a:xfrm>
            <a:off x="144128" y="5336670"/>
            <a:ext cx="8385678" cy="1023237"/>
          </a:xfrm>
          <a:prstGeom prst="roundRect">
            <a:avLst>
              <a:gd name="adj" fmla="val 7500"/>
            </a:avLst>
          </a:prstGeom>
          <a:solidFill>
            <a:schemeClr val="accent1"/>
          </a:solidFill>
          <a:ln w="254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t>№2 Наличие всех амбулаторных карт в картохронилище и увеличение доли их наличия с 30% до идеального состояния в 100%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Заголовок 1"/>
          <p:cNvSpPr txBox="1"/>
          <p:nvPr/>
        </p:nvSpPr>
        <p:spPr>
          <a:xfrm>
            <a:off x="642909" y="5483209"/>
            <a:ext cx="8229601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b="1">
                <a:solidFill>
                  <a:srgbClr val="C00000"/>
                </a:solidFill>
              </a:defRPr>
            </a:pPr>
            <a:r>
              <a:t>          </a:t>
            </a:r>
            <a:br/>
            <a:endParaRPr/>
          </a:p>
        </p:txBody>
      </p:sp>
      <p:grpSp>
        <p:nvGrpSpPr>
          <p:cNvPr id="252" name="Схема 13"/>
          <p:cNvGrpSpPr/>
          <p:nvPr/>
        </p:nvGrpSpPr>
        <p:grpSpPr>
          <a:xfrm>
            <a:off x="-2616360" y="1235156"/>
            <a:ext cx="11883485" cy="5189759"/>
            <a:chOff x="-2661829" y="0"/>
            <a:chExt cx="11883483" cy="5189758"/>
          </a:xfrm>
        </p:grpSpPr>
        <p:grpSp>
          <p:nvGrpSpPr>
            <p:cNvPr id="247" name="Группа"/>
            <p:cNvGrpSpPr/>
            <p:nvPr/>
          </p:nvGrpSpPr>
          <p:grpSpPr>
            <a:xfrm>
              <a:off x="0" y="-1"/>
              <a:ext cx="8671511" cy="2479688"/>
              <a:chOff x="0" y="0"/>
              <a:chExt cx="8671510" cy="2479687"/>
            </a:xfrm>
          </p:grpSpPr>
          <p:sp>
            <p:nvSpPr>
              <p:cNvPr id="245" name="Закругленный прямоугольник"/>
              <p:cNvSpPr/>
              <p:nvPr/>
            </p:nvSpPr>
            <p:spPr>
              <a:xfrm>
                <a:off x="0" y="0"/>
                <a:ext cx="8671511" cy="2479688"/>
              </a:xfrm>
              <a:prstGeom prst="roundRect">
                <a:avLst>
                  <a:gd name="adj" fmla="val 7500"/>
                </a:avLst>
              </a:prstGeom>
              <a:solidFill>
                <a:srgbClr val="8EB4E3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6" name="Основные проблемы, обозначенные  сотрудниками…"/>
              <p:cNvSpPr txBox="1"/>
              <p:nvPr/>
            </p:nvSpPr>
            <p:spPr>
              <a:xfrm>
                <a:off x="54415" y="54415"/>
                <a:ext cx="8562680" cy="1621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500" b="1"/>
                </a:pPr>
                <a:r>
                  <a:t>Основные проблемы, обозначенные  сотрудниками</a:t>
                </a:r>
              </a:p>
              <a:p>
                <a:pPr marL="490071" indent="-490071">
                  <a:buSzPct val="100000"/>
                  <a:buChar char="•"/>
                  <a:defRPr sz="1500">
                    <a:solidFill>
                      <a:srgbClr val="FFFFFF"/>
                    </a:solidFill>
                  </a:defRPr>
                </a:pPr>
                <a:endParaRPr/>
              </a:p>
              <a:p>
                <a:pPr marL="490071" indent="-490071">
                  <a:buSzPct val="100000"/>
                  <a:buChar char="•"/>
                  <a:defRPr sz="1500">
                    <a:solidFill>
                      <a:srgbClr val="FFFFFF"/>
                    </a:solidFill>
                  </a:defRPr>
                </a:pPr>
                <a:r>
                  <a:t>Недостаток современной   копировальной и компьютерной техники</a:t>
                </a:r>
              </a:p>
              <a:p>
                <a:pPr marL="490071" indent="-490071">
                  <a:buSzPct val="100000"/>
                  <a:buChar char="•"/>
                  <a:defRPr sz="1500">
                    <a:solidFill>
                      <a:srgbClr val="FFFFFF"/>
                    </a:solidFill>
                  </a:defRPr>
                </a:pPr>
                <a:r>
                  <a:t>Отсутствие внутренней связи с регистратурой </a:t>
                </a:r>
              </a:p>
              <a:p>
                <a:pPr marL="490071" indent="-490071">
                  <a:buSzPct val="100000"/>
                  <a:buChar char="•"/>
                  <a:defRPr sz="1500">
                    <a:solidFill>
                      <a:srgbClr val="FFFFFF"/>
                    </a:solidFill>
                  </a:defRPr>
                </a:pPr>
                <a:r>
                  <a:t>Недостаточное благоустройство рабочих мест (окна, двери, косметический ремонт)</a:t>
                </a:r>
              </a:p>
              <a:p>
                <a:pPr marL="490071" indent="-490071">
                  <a:buSzPct val="100000"/>
                  <a:buChar char="•"/>
                  <a:defRPr sz="1500">
                    <a:solidFill>
                      <a:srgbClr val="FFFFFF"/>
                    </a:solidFill>
                  </a:defRPr>
                </a:pPr>
                <a:r>
                  <a:t>Отсутствие  регулярных занятий с психологом</a:t>
                </a:r>
              </a:p>
              <a:p>
                <a:pPr marL="490071" indent="-490071">
                  <a:buSzPct val="100000"/>
                  <a:buChar char="•"/>
                  <a:defRPr sz="1500">
                    <a:solidFill>
                      <a:srgbClr val="FFFFFF"/>
                    </a:solidFill>
                  </a:defRPr>
                </a:pPr>
                <a:r>
                  <a:t>Старое медицинское оборудование</a:t>
                </a:r>
              </a:p>
            </p:txBody>
          </p:sp>
        </p:grpSp>
        <p:grpSp>
          <p:nvGrpSpPr>
            <p:cNvPr id="251" name="Группа"/>
            <p:cNvGrpSpPr/>
            <p:nvPr/>
          </p:nvGrpSpPr>
          <p:grpSpPr>
            <a:xfrm>
              <a:off x="-2661830" y="2524730"/>
              <a:ext cx="11883485" cy="2665028"/>
              <a:chOff x="-2661829" y="-128386"/>
              <a:chExt cx="11883483" cy="2665027"/>
            </a:xfrm>
          </p:grpSpPr>
          <p:sp>
            <p:nvSpPr>
              <p:cNvPr id="248" name="Закругленный прямоугольник"/>
              <p:cNvSpPr/>
              <p:nvPr/>
            </p:nvSpPr>
            <p:spPr>
              <a:xfrm>
                <a:off x="0" y="0"/>
                <a:ext cx="8671511" cy="2479688"/>
              </a:xfrm>
              <a:prstGeom prst="roundRect">
                <a:avLst>
                  <a:gd name="adj" fmla="val 7500"/>
                </a:avLst>
              </a:prstGeom>
              <a:solidFill>
                <a:srgbClr val="8EB4E3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 b="1"/>
                </a:pPr>
                <a:endParaRPr/>
              </a:p>
            </p:txBody>
          </p:sp>
          <p:sp>
            <p:nvSpPr>
              <p:cNvPr id="249" name="Основные  проблемы, обозначенные пациентами"/>
              <p:cNvSpPr txBox="1"/>
              <p:nvPr/>
            </p:nvSpPr>
            <p:spPr>
              <a:xfrm>
                <a:off x="-2661830" y="-128387"/>
                <a:ext cx="10850545" cy="6837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defRPr sz="1700" b="1"/>
                </a:lvl1pPr>
              </a:lstStyle>
              <a:p>
                <a:r>
                  <a:t>Основные  проблемы, обозначенные пациентами</a:t>
                </a:r>
              </a:p>
            </p:txBody>
          </p:sp>
          <p:sp>
            <p:nvSpPr>
              <p:cNvPr id="250" name="Очереди  в регистратуру и на прием к врачам…"/>
              <p:cNvSpPr txBox="1"/>
              <p:nvPr/>
            </p:nvSpPr>
            <p:spPr>
              <a:xfrm>
                <a:off x="37014" y="-56954"/>
                <a:ext cx="9184641" cy="25935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marL="57150" lvl="1" indent="900" algn="just" defTabSz="444500">
                  <a:lnSpc>
                    <a:spcPct val="90000"/>
                  </a:lnSpc>
                  <a:spcBef>
                    <a:spcPts val="300"/>
                  </a:spcBef>
                  <a:defRPr sz="1600">
                    <a:solidFill>
                      <a:srgbClr val="FFFFFF"/>
                    </a:solidFill>
                  </a:defRPr>
                </a:pPr>
                <a:endParaRPr/>
              </a:p>
              <a:p>
                <a:pPr marL="115200" lvl="1" indent="-57150" algn="just" defTabSz="444500">
                  <a:lnSpc>
                    <a:spcPct val="90000"/>
                  </a:lnSpc>
                  <a:spcBef>
                    <a:spcPts val="300"/>
                  </a:spcBef>
                  <a:buSzPct val="100000"/>
                  <a:buChar char="•"/>
                  <a:defRPr sz="1600">
                    <a:solidFill>
                      <a:srgbClr val="FFFFFF"/>
                    </a:solidFill>
                  </a:defRPr>
                </a:pPr>
                <a:endParaRPr/>
              </a:p>
              <a:p>
                <a:pPr marL="115200" lvl="1" indent="-57150" algn="just" defTabSz="4445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600">
                    <a:solidFill>
                      <a:srgbClr val="FFFFFF"/>
                    </a:solidFill>
                  </a:defRPr>
                </a:pPr>
                <a:r>
                  <a:t>Очереди  в регистратуру и на прием к врачам</a:t>
                </a:r>
              </a:p>
              <a:p>
                <a:pPr marL="115200" lvl="1" indent="-57150" algn="just" defTabSz="4445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600">
                    <a:solidFill>
                      <a:srgbClr val="FFFFFF"/>
                    </a:solidFill>
                  </a:defRPr>
                </a:pPr>
                <a:r>
                  <a:t>Длительный поиск карт пациентов в регистратуре</a:t>
                </a:r>
              </a:p>
              <a:p>
                <a:pPr marL="115200" lvl="1" indent="-57150" algn="just" defTabSz="4445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600">
                    <a:solidFill>
                      <a:srgbClr val="FFFFFF"/>
                    </a:solidFill>
                  </a:defRPr>
                </a:pPr>
                <a:r>
                  <a:t>Недостаточное количество времени, затраченное на прием пациента, особенно у участкового врача педиатра </a:t>
                </a:r>
              </a:p>
              <a:p>
                <a:pPr marL="115200" lvl="1" indent="-57150" algn="just" defTabSz="4445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600">
                    <a:solidFill>
                      <a:srgbClr val="FFFFFF"/>
                    </a:solidFill>
                  </a:defRPr>
                </a:pPr>
                <a:r>
                  <a:t>Длительное по времени прохождение профилактического осмотра</a:t>
                </a:r>
              </a:p>
              <a:p>
                <a:pPr marL="115200" lvl="1" indent="-57150" algn="just" defTabSz="4445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600">
                    <a:solidFill>
                      <a:srgbClr val="FFFFFF"/>
                    </a:solidFill>
                  </a:defRPr>
                </a:pPr>
                <a:r>
                  <a:t>Нахождение в очереди к врачу как «больных», так и «здоровых»  пациентов</a:t>
                </a:r>
              </a:p>
              <a:p>
                <a:pPr marL="57150" lvl="1" indent="900" algn="just" defTabSz="444500">
                  <a:lnSpc>
                    <a:spcPct val="90000"/>
                  </a:lnSpc>
                  <a:spcBef>
                    <a:spcPts val="300"/>
                  </a:spcBef>
                  <a:defRPr sz="1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253" name="Прямоугольник 39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Прямоугольник 40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5" name="Прямоугольник 41"/>
          <p:cNvSpPr/>
          <p:nvPr/>
        </p:nvSpPr>
        <p:spPr>
          <a:xfrm>
            <a:off x="0" y="1053875"/>
            <a:ext cx="8715404" cy="14287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6" name="TextBox 27"/>
          <p:cNvSpPr txBox="1"/>
          <p:nvPr/>
        </p:nvSpPr>
        <p:spPr>
          <a:xfrm>
            <a:off x="2987824" y="116632"/>
            <a:ext cx="5698977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2000" b="1" cap="all"/>
            </a:lvl1pPr>
          </a:lstStyle>
          <a:p>
            <a:r>
              <a:t>ГБУ РД «ДП №1» 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Box 74"/>
          <p:cNvSpPr txBox="1"/>
          <p:nvPr/>
        </p:nvSpPr>
        <p:spPr>
          <a:xfrm>
            <a:off x="3923927" y="332656"/>
            <a:ext cx="4719470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2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Сводный  АНАЛИЗ  проблем</a:t>
            </a:r>
          </a:p>
        </p:txBody>
      </p:sp>
      <p:sp>
        <p:nvSpPr>
          <p:cNvPr id="259" name="Прямоугольник 79"/>
          <p:cNvSpPr/>
          <p:nvPr/>
        </p:nvSpPr>
        <p:spPr>
          <a:xfrm>
            <a:off x="0" y="1000108"/>
            <a:ext cx="8604448" cy="585789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60" name="Прямоугольник 86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1" name="Прямоугольник 87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2" name="Прямоугольник 88"/>
          <p:cNvSpPr/>
          <p:nvPr/>
        </p:nvSpPr>
        <p:spPr>
          <a:xfrm>
            <a:off x="0" y="785793"/>
            <a:ext cx="8715404" cy="14287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aphicFrame>
        <p:nvGraphicFramePr>
          <p:cNvPr id="263" name="Таблица 22"/>
          <p:cNvGraphicFramePr/>
          <p:nvPr/>
        </p:nvGraphicFramePr>
        <p:xfrm>
          <a:off x="4174473" y="1296277"/>
          <a:ext cx="4429155" cy="5857892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85885"/>
                <a:gridCol w="1000132"/>
                <a:gridCol w="2143138"/>
              </a:tblGrid>
              <a:tr h="38935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  Проблема 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Количество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Решение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9395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Технологические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175" algn="ctr">
                        <a:defRPr sz="1800"/>
                      </a:pPr>
                      <a:r>
                        <a:rPr sz="100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18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Текущий ремонт помещений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58483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Организационные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29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88" algn="l">
                        <a:defRPr sz="1800"/>
                      </a:pPr>
                      <a:r>
                        <a:rPr sz="100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Организованна работы регистратуры в открытом режиме;  кабинета«Здоровое детство»; кабинета первичного приема больных; оптимизация потоков пациентов; улучшение  визуализации карт; маркировка места хранения 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92443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Кадровые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2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Доукомплектованы штатные должности. Дополнительные ставки медицинских  регистраторов, в том числе администратора-регистратора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02059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Зона комфорта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8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Установка кулеров в холле 1 и 2 этажа; телевизоров на 2 этаже; открытие гардероба; благоустройство зоны ожидания приема; выделено помещение для приема пищи и отдыха персонала; внедрение системы  «электронной очереди» в регистратуре. 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64" name="Диаграмма 23"/>
          <p:cNvGraphicFramePr/>
          <p:nvPr/>
        </p:nvGraphicFramePr>
        <p:xfrm>
          <a:off x="377888" y="2554673"/>
          <a:ext cx="3674765" cy="2528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Box 74"/>
          <p:cNvSpPr txBox="1"/>
          <p:nvPr/>
        </p:nvSpPr>
        <p:spPr>
          <a:xfrm>
            <a:off x="3955029" y="42370"/>
            <a:ext cx="4719470" cy="959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2000" b="1" cap="all">
                <a:latin typeface="Arial"/>
                <a:ea typeface="Arial"/>
                <a:cs typeface="Arial"/>
                <a:sym typeface="Arial"/>
              </a:defRPr>
            </a:pPr>
            <a:r>
              <a:t>Сводный  АНАЛИЗ  проблем</a:t>
            </a:r>
          </a:p>
          <a:p>
            <a:pPr algn="r">
              <a:defRPr sz="2000" b="1" cap="all">
                <a:latin typeface="Arial"/>
                <a:ea typeface="Arial"/>
                <a:cs typeface="Arial"/>
                <a:sym typeface="Arial"/>
              </a:defRPr>
            </a:pPr>
            <a:r>
              <a:t>Очереди в регистратуру и на прием к врачу</a:t>
            </a:r>
          </a:p>
        </p:txBody>
      </p:sp>
      <p:sp>
        <p:nvSpPr>
          <p:cNvPr id="267" name="Прямоугольник 86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8" name="Прямоугольник 87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9" name="Прямоугольник 88"/>
          <p:cNvSpPr/>
          <p:nvPr/>
        </p:nvSpPr>
        <p:spPr>
          <a:xfrm>
            <a:off x="0" y="1053875"/>
            <a:ext cx="8715404" cy="14287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aphicFrame>
        <p:nvGraphicFramePr>
          <p:cNvPr id="270" name="2D‑столбчатая диаграмма"/>
          <p:cNvGraphicFramePr/>
          <p:nvPr/>
        </p:nvGraphicFramePr>
        <p:xfrm>
          <a:off x="22653" y="2380526"/>
          <a:ext cx="7659717" cy="2390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1" name="Анализ максимальной нагрузки на одного регистратора по часам в дни «здорового» и «больного» приёма (звонки, обращения, поиск амбулаторных карт)"/>
          <p:cNvSpPr txBox="1"/>
          <p:nvPr/>
        </p:nvSpPr>
        <p:spPr>
          <a:xfrm>
            <a:off x="15773" y="1230120"/>
            <a:ext cx="7955645" cy="1960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49580">
              <a:lnSpc>
                <a:spcPct val="115000"/>
              </a:lnSpc>
              <a:spcBef>
                <a:spcPts val="1000"/>
              </a:spcBef>
              <a:defRPr sz="1100">
                <a:uFill>
                  <a:solidFill>
                    <a:srgbClr val="000000"/>
                  </a:solidFill>
                </a:uFill>
              </a:defRPr>
            </a:pPr>
            <a:r>
              <a:rPr sz="2000" b="1"/>
              <a:t>Анализ максимальной нагрузки на одного регистратора по часам в дни «здорового» и «больного» приёма (звонки, обращения, поиск амбулаторных карт)</a:t>
            </a:r>
          </a:p>
          <a:p>
            <a:pPr defTabSz="449580">
              <a:lnSpc>
                <a:spcPct val="115000"/>
              </a:lnSpc>
              <a:spcBef>
                <a:spcPts val="1000"/>
              </a:spcBef>
              <a:defRPr sz="11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defTabSz="449580">
              <a:spcBef>
                <a:spcPts val="1000"/>
              </a:spcBef>
              <a:defRPr sz="1100">
                <a:uFill>
                  <a:solidFill>
                    <a:srgbClr val="000000"/>
                  </a:solidFill>
                </a:uFill>
              </a:defRPr>
            </a:pPr>
            <a:endParaRPr/>
          </a:p>
        </p:txBody>
      </p:sp>
      <p:graphicFrame>
        <p:nvGraphicFramePr>
          <p:cNvPr id="272" name="Таблица"/>
          <p:cNvGraphicFramePr/>
          <p:nvPr/>
        </p:nvGraphicFramePr>
        <p:xfrm>
          <a:off x="-38712" y="5454385"/>
          <a:ext cx="7634778" cy="1186816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7628427"/>
              </a:tblGrid>
              <a:tr h="1180465">
                <a:tc>
                  <a:txBody>
                    <a:bodyPr/>
                    <a:lstStyle/>
                    <a:p>
                      <a:pPr algn="l" defTabSz="44958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20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Проходимость в час на 1 регистратора от 2 до 38 человек</a:t>
                      </a:r>
                    </a:p>
                    <a:p>
                      <a:pPr algn="l" defTabSz="449580">
                        <a:defRPr sz="20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 смена - с 7.30 до 14.00 - 460 человек.</a:t>
                      </a:r>
                    </a:p>
                    <a:p>
                      <a:pPr algn="l" defTabSz="449580">
                        <a:defRPr sz="20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 смена - с 14.00 до 19.00 - 350 человек.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Box 74"/>
          <p:cNvSpPr txBox="1"/>
          <p:nvPr/>
        </p:nvSpPr>
        <p:spPr>
          <a:xfrm>
            <a:off x="3995935" y="131461"/>
            <a:ext cx="4719470" cy="667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2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ОПРЕДЕЛЕНИЕ ОСНОВНЫХ ПОКАЗАТЕЛЕЙ ПРОЕКТА</a:t>
            </a:r>
          </a:p>
        </p:txBody>
      </p:sp>
      <p:sp>
        <p:nvSpPr>
          <p:cNvPr id="275" name="Прямоугольник 86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6" name="Прямоугольник 87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7" name="Прямоугольник 88"/>
          <p:cNvSpPr/>
          <p:nvPr/>
        </p:nvSpPr>
        <p:spPr>
          <a:xfrm>
            <a:off x="0" y="1053875"/>
            <a:ext cx="8715404" cy="14287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8" name="Прямоугольник 2"/>
          <p:cNvSpPr txBox="1"/>
          <p:nvPr/>
        </p:nvSpPr>
        <p:spPr>
          <a:xfrm>
            <a:off x="285720" y="1340975"/>
            <a:ext cx="8429684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>
                <a:solidFill>
                  <a:srgbClr val="FF0000"/>
                </a:solidFill>
              </a:defRPr>
            </a:lvl1pPr>
          </a:lstStyle>
          <a:p>
            <a:r>
              <a:t>Оптимизация потоков здоровых и больных пациентов </a:t>
            </a:r>
          </a:p>
        </p:txBody>
      </p:sp>
      <p:graphicFrame>
        <p:nvGraphicFramePr>
          <p:cNvPr id="279" name="Таблица 16"/>
          <p:cNvGraphicFramePr/>
          <p:nvPr/>
        </p:nvGraphicFramePr>
        <p:xfrm>
          <a:off x="5648905" y="2183916"/>
          <a:ext cx="4714907" cy="405243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503304"/>
                <a:gridCol w="546656"/>
                <a:gridCol w="546656"/>
              </a:tblGrid>
              <a:tr h="70800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b="1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Наименование процесса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1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defRPr>
                      </a:pPr>
                      <a:r>
                        <a:t>Было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1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defRPr>
                      </a:pPr>
                      <a:r>
                        <a:t>Стало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8EB4E3"/>
                    </a:solidFill>
                  </a:tcPr>
                </a:tc>
              </a:tr>
              <a:tr h="664894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defRPr sz="1800"/>
                      </a:pPr>
                      <a:r>
                        <a:rPr sz="100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Приём первичных больных с острой патологией (БОКС) в детской поликлинике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45 мин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21 мин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</a:tr>
              <a:tr h="80454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Повторный прием педиатром больных детей –  формальный поток в детской поликлинике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39 мин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18 мин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</a:tr>
              <a:tr h="112636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Здоровый прием педиатром  (профилактические прививки, реакция  Манту) - формальный поток в детской поликлинике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54 мин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30 мин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</a:tr>
              <a:tr h="7486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Профилактический осмотр - формальный поток в детской поликлинике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720 мин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240 мин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0" name="Диаграмма 17"/>
          <p:cNvGraphicFramePr/>
          <p:nvPr/>
        </p:nvGraphicFramePr>
        <p:xfrm>
          <a:off x="302556" y="1873143"/>
          <a:ext cx="3674945" cy="2509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Стрелка: вниз 5"/>
          <p:cNvSpPr/>
          <p:nvPr/>
        </p:nvSpPr>
        <p:spPr>
          <a:xfrm rot="16200000">
            <a:off x="1159397" y="1769535"/>
            <a:ext cx="1559991" cy="3878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7256"/>
                </a:moveTo>
                <a:lnTo>
                  <a:pt x="5400" y="17256"/>
                </a:lnTo>
                <a:lnTo>
                  <a:pt x="5400" y="0"/>
                </a:lnTo>
                <a:lnTo>
                  <a:pt x="16200" y="0"/>
                </a:lnTo>
                <a:lnTo>
                  <a:pt x="16200" y="17256"/>
                </a:lnTo>
                <a:lnTo>
                  <a:pt x="21600" y="17256"/>
                </a:lnTo>
                <a:lnTo>
                  <a:pt x="10800" y="21600"/>
                </a:lnTo>
                <a:close/>
              </a:path>
            </a:pathLst>
          </a:custGeom>
          <a:solidFill>
            <a:srgbClr val="8EB4E3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TextBox 35"/>
          <p:cNvSpPr txBox="1"/>
          <p:nvPr/>
        </p:nvSpPr>
        <p:spPr>
          <a:xfrm>
            <a:off x="4000496" y="1142984"/>
            <a:ext cx="4714909" cy="1902332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 b="1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Цель</a:t>
            </a:r>
            <a:r>
              <a:rPr b="0"/>
              <a:t>: </a:t>
            </a:r>
            <a:r>
              <a:rPr u="sng"/>
              <a:t>1</a:t>
            </a:r>
            <a:r>
              <a:rPr b="0" u="sng"/>
              <a:t>.Оптимизация работы регистратуры</a:t>
            </a:r>
            <a:r>
              <a:rPr b="0"/>
              <a:t>:</a:t>
            </a:r>
            <a:endParaRPr>
              <a:solidFill>
                <a:srgbClr val="FFFFFF"/>
              </a:solidFill>
            </a:endParaRPr>
          </a:p>
          <a:p>
            <a:pPr>
              <a:buSzPct val="100000"/>
              <a:buChar char="▪"/>
              <a:defRPr sz="1000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минимизация времени ожидания пациента</a:t>
            </a:r>
            <a:endParaRPr>
              <a:solidFill>
                <a:srgbClr val="FFFFFF"/>
              </a:solidFill>
            </a:endParaRPr>
          </a:p>
          <a:p>
            <a:pPr>
              <a:buSzPct val="100000"/>
              <a:buChar char="▪"/>
              <a:defRPr sz="1000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улучшение уровня обслуживания пациента</a:t>
            </a:r>
            <a:endParaRPr>
              <a:solidFill>
                <a:srgbClr val="FFFFFF"/>
              </a:solidFill>
            </a:endParaRPr>
          </a:p>
          <a:p>
            <a:pPr>
              <a:buSzPct val="100000"/>
              <a:buChar char="▪"/>
              <a:defRPr sz="1000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улучшение условий труда сотрудника регистратуры</a:t>
            </a:r>
            <a:endParaRPr>
              <a:solidFill>
                <a:srgbClr val="FFFFFF"/>
              </a:solidFill>
            </a:endParaRPr>
          </a:p>
          <a:p>
            <a:pPr marL="228600" indent="-228600">
              <a:defRPr sz="1000" b="1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2. </a:t>
            </a:r>
            <a:r>
              <a:rPr b="0" u="sng"/>
              <a:t>Оптимизация работы с формальным и неформальным потоками посетителей</a:t>
            </a:r>
            <a:r>
              <a:rPr>
                <a:solidFill>
                  <a:srgbClr val="FFFFFF"/>
                </a:solidFill>
              </a:rPr>
              <a:t>.</a:t>
            </a:r>
            <a:r>
              <a:t>.</a:t>
            </a:r>
            <a:endParaRPr>
              <a:solidFill>
                <a:srgbClr val="FFFFFF"/>
              </a:solidFill>
            </a:endParaRPr>
          </a:p>
          <a:p>
            <a:pPr marL="228600" indent="-228600">
              <a:defRPr sz="1000" b="1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Задачи:  </a:t>
            </a:r>
            <a:r>
              <a:rPr u="sng"/>
              <a:t>1.</a:t>
            </a:r>
            <a:r>
              <a:rPr b="0" u="sng"/>
              <a:t>Сократить время</a:t>
            </a:r>
            <a:r>
              <a:rPr b="0"/>
              <a:t>:</a:t>
            </a:r>
            <a:endParaRPr>
              <a:solidFill>
                <a:srgbClr val="FFFFFF"/>
              </a:solidFill>
            </a:endParaRPr>
          </a:p>
          <a:p>
            <a:pPr marL="228600" indent="-228600">
              <a:buSzPct val="100000"/>
              <a:buChar char="❑"/>
              <a:defRPr sz="1000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Ожидания очереди в регистратуру</a:t>
            </a:r>
            <a:endParaRPr>
              <a:solidFill>
                <a:srgbClr val="FFFFFF"/>
              </a:solidFill>
            </a:endParaRPr>
          </a:p>
          <a:p>
            <a:pPr marL="228600" indent="-228600">
              <a:buSzPct val="100000"/>
              <a:buChar char="❑"/>
              <a:defRPr sz="1000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Контакта с регистратором</a:t>
            </a:r>
            <a:endParaRPr>
              <a:solidFill>
                <a:srgbClr val="FFFFFF"/>
              </a:solidFill>
            </a:endParaRPr>
          </a:p>
          <a:p>
            <a:pPr marL="228600" indent="-228600">
              <a:buSzPct val="100000"/>
              <a:buChar char="❑"/>
              <a:defRPr sz="1000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Затраченное на вызов врача по телефону</a:t>
            </a:r>
            <a:endParaRPr>
              <a:solidFill>
                <a:srgbClr val="FFFFFF"/>
              </a:solidFill>
            </a:endParaRPr>
          </a:p>
          <a:p>
            <a:pPr marL="228600" indent="-228600">
              <a:defRPr sz="1000" b="1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2.</a:t>
            </a:r>
            <a:r>
              <a:rPr b="0"/>
              <a:t> </a:t>
            </a:r>
            <a:r>
              <a:rPr b="0" u="sng"/>
              <a:t>Повысить процент записи через систему интернет</a:t>
            </a:r>
          </a:p>
        </p:txBody>
      </p:sp>
      <p:sp>
        <p:nvSpPr>
          <p:cNvPr id="284" name="TextBox 42"/>
          <p:cNvSpPr txBox="1"/>
          <p:nvPr/>
        </p:nvSpPr>
        <p:spPr>
          <a:xfrm>
            <a:off x="255626" y="3333008"/>
            <a:ext cx="3367533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300" b="1"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r>
              <a:t>Разделение потоков на условно «больных» и «здоровых» пациентов</a:t>
            </a:r>
          </a:p>
        </p:txBody>
      </p:sp>
      <p:sp>
        <p:nvSpPr>
          <p:cNvPr id="285" name="TextBox 47"/>
          <p:cNvSpPr txBox="1"/>
          <p:nvPr/>
        </p:nvSpPr>
        <p:spPr>
          <a:xfrm>
            <a:off x="2987824" y="-1"/>
            <a:ext cx="5615605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2000" b="1" cap="all"/>
            </a:pPr>
            <a:r>
              <a:t>ГБУ РД «ДП №1»</a:t>
            </a:r>
          </a:p>
          <a:p>
            <a:pPr algn="r">
              <a:defRPr sz="2000" b="1" cap="all"/>
            </a:pPr>
            <a:r>
              <a:t>Основные  направления проекта</a:t>
            </a:r>
          </a:p>
        </p:txBody>
      </p:sp>
      <p:sp>
        <p:nvSpPr>
          <p:cNvPr id="286" name="Прямоугольник 62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7" name="Прямоугольник 63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8" name="Прямоугольник 64"/>
          <p:cNvSpPr/>
          <p:nvPr/>
        </p:nvSpPr>
        <p:spPr>
          <a:xfrm>
            <a:off x="0" y="1053875"/>
            <a:ext cx="8715404" cy="14287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9" name="Стрелка: вниз 5"/>
          <p:cNvSpPr/>
          <p:nvPr/>
        </p:nvSpPr>
        <p:spPr>
          <a:xfrm rot="16200000">
            <a:off x="1159397" y="55023"/>
            <a:ext cx="1559991" cy="3878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7256"/>
                </a:moveTo>
                <a:lnTo>
                  <a:pt x="3452" y="17256"/>
                </a:lnTo>
                <a:lnTo>
                  <a:pt x="3452" y="0"/>
                </a:lnTo>
                <a:lnTo>
                  <a:pt x="18148" y="0"/>
                </a:lnTo>
                <a:lnTo>
                  <a:pt x="18148" y="17256"/>
                </a:lnTo>
                <a:lnTo>
                  <a:pt x="21600" y="17256"/>
                </a:lnTo>
                <a:lnTo>
                  <a:pt x="10800" y="21600"/>
                </a:lnTo>
                <a:close/>
              </a:path>
            </a:pathLst>
          </a:custGeom>
          <a:solidFill>
            <a:srgbClr val="8EB4E3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0" name="TextBox 28"/>
          <p:cNvSpPr txBox="1"/>
          <p:nvPr/>
        </p:nvSpPr>
        <p:spPr>
          <a:xfrm>
            <a:off x="-438159" y="1475209"/>
            <a:ext cx="3367533" cy="1038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lvl="2">
              <a:defRPr sz="11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r>
              <a:rPr>
                <a:latin typeface="Lucida Sans Unicode"/>
                <a:ea typeface="Lucida Sans Unicode"/>
                <a:cs typeface="Lucida Sans Unicode"/>
                <a:sym typeface="Lucida Sans Unicode"/>
              </a:rPr>
              <a:t>Оптимизация работы регистратуры. Работа с формальным и неформальным потоками (с предварительной без предварительной записи)</a:t>
            </a:r>
          </a:p>
        </p:txBody>
      </p:sp>
      <p:sp>
        <p:nvSpPr>
          <p:cNvPr id="291" name="TextBox 29"/>
          <p:cNvSpPr txBox="1"/>
          <p:nvPr/>
        </p:nvSpPr>
        <p:spPr>
          <a:xfrm>
            <a:off x="4000496" y="3000372"/>
            <a:ext cx="4714909" cy="1886846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 b="1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          Цель : </a:t>
            </a:r>
            <a:endParaRPr>
              <a:solidFill>
                <a:srgbClr val="FFFFFF"/>
              </a:solidFill>
            </a:endParaRPr>
          </a:p>
          <a:p>
            <a:pPr>
              <a:buSzPct val="100000"/>
              <a:buChar char="❑"/>
              <a:defRPr sz="1000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 Разведение потоков пациентов.</a:t>
            </a:r>
            <a:endParaRPr>
              <a:solidFill>
                <a:srgbClr val="FFFFFF"/>
              </a:solidFill>
            </a:endParaRPr>
          </a:p>
          <a:p>
            <a:pPr>
              <a:buSzPct val="100000"/>
              <a:buChar char="❑"/>
              <a:defRPr sz="1000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 Сокращение времени обслуживания пациента.</a:t>
            </a:r>
            <a:endParaRPr>
              <a:solidFill>
                <a:srgbClr val="FFFFFF"/>
              </a:solidFill>
            </a:endParaRPr>
          </a:p>
          <a:p>
            <a:pPr>
              <a:buSzPct val="100000"/>
              <a:buChar char="❑"/>
              <a:defRPr sz="1000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 Сокращение протяженности маршрута движения   пациента.</a:t>
            </a:r>
            <a:endParaRPr>
              <a:solidFill>
                <a:srgbClr val="FFFFFF"/>
              </a:solidFill>
            </a:endParaRPr>
          </a:p>
          <a:p>
            <a:pPr>
              <a:defRPr sz="1000" b="1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          Задачи: </a:t>
            </a:r>
            <a:endParaRPr>
              <a:solidFill>
                <a:srgbClr val="FFFFFF"/>
              </a:solidFill>
            </a:endParaRPr>
          </a:p>
          <a:p>
            <a:pPr>
              <a:buSzPct val="100000"/>
              <a:buChar char="❑"/>
              <a:defRPr sz="1000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  анализ потоков пациентов, проведение хронометража и изучение маршрутов передвижения </a:t>
            </a:r>
            <a:endParaRPr>
              <a:solidFill>
                <a:srgbClr val="FFFFFF"/>
              </a:solidFill>
            </a:endParaRPr>
          </a:p>
          <a:p>
            <a:pPr>
              <a:buSzPct val="100000"/>
              <a:buChar char="❑"/>
              <a:defRPr sz="1000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 выявление проблем, возникающих в ходе оказания медицинской помощи;</a:t>
            </a:r>
            <a:endParaRPr>
              <a:solidFill>
                <a:srgbClr val="FFFFFF"/>
              </a:solidFill>
            </a:endParaRPr>
          </a:p>
          <a:p>
            <a:pPr>
              <a:lnSpc>
                <a:spcPct val="95000"/>
              </a:lnSpc>
              <a:buSzPct val="100000"/>
              <a:buChar char="❑"/>
              <a:defRPr sz="1000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выбор вариантов оптимального использования имеющихся площадей</a:t>
            </a:r>
          </a:p>
        </p:txBody>
      </p:sp>
      <p:sp>
        <p:nvSpPr>
          <p:cNvPr id="292" name="TextBox 30"/>
          <p:cNvSpPr txBox="1"/>
          <p:nvPr/>
        </p:nvSpPr>
        <p:spPr>
          <a:xfrm>
            <a:off x="3986728" y="4865244"/>
            <a:ext cx="4742444" cy="1280032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 b="1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Цели</a:t>
            </a:r>
            <a:r>
              <a:rPr sz="1400" b="0">
                <a:latin typeface="Arial"/>
                <a:ea typeface="Arial"/>
                <a:cs typeface="Arial"/>
                <a:sym typeface="Arial"/>
              </a:rPr>
              <a:t>:</a:t>
            </a:r>
            <a:endParaRPr>
              <a:solidFill>
                <a:srgbClr val="FFFFFF"/>
              </a:solidFill>
            </a:endParaRPr>
          </a:p>
          <a:p>
            <a:pPr>
              <a:buSzPct val="100000"/>
              <a:buChar char="❑"/>
              <a:defRPr sz="1000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Снижение времени заполнения медицинской документации</a:t>
            </a:r>
            <a:endParaRPr>
              <a:solidFill>
                <a:srgbClr val="FFFFFF"/>
              </a:solidFill>
            </a:endParaRPr>
          </a:p>
          <a:p>
            <a:pPr>
              <a:buSzPct val="100000"/>
              <a:buChar char="❑"/>
              <a:defRPr sz="1000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Минимизация  контакта  пациента с медицинской документацией</a:t>
            </a:r>
            <a:endParaRPr>
              <a:solidFill>
                <a:srgbClr val="FFFFFF"/>
              </a:solidFill>
            </a:endParaRPr>
          </a:p>
          <a:p>
            <a:pPr>
              <a:buSzPct val="100000"/>
              <a:buChar char="❑"/>
              <a:defRPr sz="1000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Сокращение времени пребывания пациента в поликлинике</a:t>
            </a:r>
            <a:endParaRPr>
              <a:solidFill>
                <a:srgbClr val="FFFFFF"/>
              </a:solidFill>
            </a:endParaRPr>
          </a:p>
          <a:p>
            <a:pPr>
              <a:defRPr sz="1000" b="1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Задачи:</a:t>
            </a:r>
            <a:endParaRPr>
              <a:solidFill>
                <a:srgbClr val="FFFFFF"/>
              </a:solidFill>
            </a:endParaRPr>
          </a:p>
          <a:p>
            <a:pPr>
              <a:buSzPct val="100000"/>
              <a:buChar char="❑"/>
              <a:defRPr sz="1000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Организовать работу в электронной  медицинской карте</a:t>
            </a:r>
            <a:endParaRPr>
              <a:solidFill>
                <a:srgbClr val="FFFFFF"/>
              </a:solidFill>
            </a:endParaRPr>
          </a:p>
          <a:p>
            <a:pPr>
              <a:buSzPct val="100000"/>
              <a:buChar char="❑"/>
              <a:defRPr sz="1000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t>Автоматизация рабочего места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Прямоугольник 143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5" name="Прямоугольник 144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6" name="Прямоугольник 145"/>
          <p:cNvSpPr/>
          <p:nvPr/>
        </p:nvSpPr>
        <p:spPr>
          <a:xfrm>
            <a:off x="0" y="1052736"/>
            <a:ext cx="8715404" cy="14287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7" name="TextBox 276"/>
          <p:cNvSpPr txBox="1"/>
          <p:nvPr/>
        </p:nvSpPr>
        <p:spPr>
          <a:xfrm>
            <a:off x="2699791" y="0"/>
            <a:ext cx="6077715" cy="1107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ГБУ РД «ДП №1»</a:t>
            </a:r>
          </a:p>
          <a:p>
            <a:pPr algn="r"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cap="all"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sz="1600">
                <a:latin typeface="+mj-lt"/>
                <a:ea typeface="+mj-ea"/>
                <a:cs typeface="+mj-cs"/>
                <a:sym typeface="Calibri"/>
              </a:rPr>
              <a:t>Оптимизация работы регистратуры. </a:t>
            </a:r>
          </a:p>
          <a:p>
            <a:pPr algn="r">
              <a:defRPr sz="1600" b="1"/>
            </a:pPr>
            <a:r>
              <a:t>Работа с формальным и неформальным потоками.</a:t>
            </a:r>
          </a:p>
          <a:p>
            <a:pPr algn="r">
              <a:defRPr sz="1600" b="1" cap="all"/>
            </a:pPr>
            <a:r>
              <a:t>      Алгоритм решения проблем</a:t>
            </a:r>
          </a:p>
        </p:txBody>
      </p:sp>
      <p:graphicFrame>
        <p:nvGraphicFramePr>
          <p:cNvPr id="298" name="Таблица 1"/>
          <p:cNvGraphicFramePr/>
          <p:nvPr/>
        </p:nvGraphicFramePr>
        <p:xfrm>
          <a:off x="142843" y="1297292"/>
          <a:ext cx="8572561" cy="1917395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756648"/>
                <a:gridCol w="4387020"/>
                <a:gridCol w="2428892"/>
              </a:tblGrid>
              <a:tr h="353980"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sz="1200" b="1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ПРОБЛЕМА</a:t>
                      </a:r>
                    </a:p>
                  </a:txBody>
                  <a:tcPr marL="45720" marR="45720" anchor="ctr" horzOverflow="overflow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sz="1200" b="1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Мероприятия для решения проблемы</a:t>
                      </a:r>
                    </a:p>
                  </a:txBody>
                  <a:tcPr marL="45720" marR="45720" anchor="ctr" horzOverflow="overflow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sz="1200" b="1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ИТОГИ</a:t>
                      </a:r>
                    </a:p>
                  </a:txBody>
                  <a:tcPr marL="45720" marR="45720" anchor="ctr" horzOverflow="overflow">
                    <a:solidFill>
                      <a:srgbClr val="8EB4E3"/>
                    </a:solidFill>
                  </a:tcPr>
                </a:tc>
              </a:tr>
              <a:tr h="156341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Очереди  в регистратуру и на прием к врачам</a:t>
                      </a: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indent="3175" algn="l">
                        <a:defRPr sz="1800"/>
                      </a:pPr>
                      <a:r>
                        <a:rPr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Создана открытая регистратура.
Введены дополнительные ставки медицинских регистраторов, в т.ч. должность администратора-регистратора.
Запись пациентов осуществляется операторами поликлиники в 2 смены, посредством инфомата в холле поликлиники, а также через интернет на портале госуслуг.</a:t>
                      </a: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indent="88900" algn="just">
                        <a:defRPr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Оптимизирован  поток пациентов в регистратуре. </a:t>
                      </a:r>
                    </a:p>
                  </a:txBody>
                  <a:tcPr marL="45720" marR="45720" anchor="ctr" horzOverflow="overflow"/>
                </a:tc>
              </a:tr>
            </a:tbl>
          </a:graphicData>
        </a:graphic>
      </p:graphicFrame>
      <p:sp>
        <p:nvSpPr>
          <p:cNvPr id="299" name="Заголовок 17"/>
          <p:cNvSpPr txBox="1">
            <a:spLocks noGrp="1"/>
          </p:cNvSpPr>
          <p:nvPr>
            <p:ph type="title"/>
          </p:nvPr>
        </p:nvSpPr>
        <p:spPr>
          <a:xfrm>
            <a:off x="267418" y="4654613"/>
            <a:ext cx="1257281" cy="50006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r>
              <a:t>БЫЛО</a:t>
            </a:r>
          </a:p>
        </p:txBody>
      </p:sp>
      <p:sp>
        <p:nvSpPr>
          <p:cNvPr id="300" name="Текст 20"/>
          <p:cNvSpPr txBox="1">
            <a:spLocks noGrp="1"/>
          </p:cNvSpPr>
          <p:nvPr>
            <p:ph type="body" sz="quarter" idx="1"/>
          </p:nvPr>
        </p:nvSpPr>
        <p:spPr>
          <a:xfrm>
            <a:off x="6149304" y="3178967"/>
            <a:ext cx="1428761" cy="50006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600" b="0"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r>
              <a:t>СТАЛО</a:t>
            </a:r>
          </a:p>
        </p:txBody>
      </p:sp>
      <p:pic>
        <p:nvPicPr>
          <p:cNvPr id="301" name="WhatsApp Image 2019-01-29 at 20.53.09.jpeg" descr="WhatsApp Image 2019-01-29 at 20.53.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5637" y="3196810"/>
            <a:ext cx="2740062" cy="3653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WQYgQv7eSga5D6wi0XW2cA.jpg" descr="WQYgQv7eSga5D6wi0XW2cA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53506" y="3761137"/>
            <a:ext cx="4005662" cy="3004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Прямоугольник 32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Прямоугольник 33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Прямоугольник 34"/>
          <p:cNvSpPr/>
          <p:nvPr/>
        </p:nvSpPr>
        <p:spPr>
          <a:xfrm>
            <a:off x="0" y="908720"/>
            <a:ext cx="8715404" cy="14287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32" name="Схема 18"/>
          <p:cNvGrpSpPr/>
          <p:nvPr/>
        </p:nvGrpSpPr>
        <p:grpSpPr>
          <a:xfrm>
            <a:off x="95529" y="2107673"/>
            <a:ext cx="8524346" cy="2631876"/>
            <a:chOff x="0" y="-28868"/>
            <a:chExt cx="8524344" cy="2631874"/>
          </a:xfrm>
        </p:grpSpPr>
        <p:sp>
          <p:nvSpPr>
            <p:cNvPr id="123" name="Закругленный прямоугольник"/>
            <p:cNvSpPr/>
            <p:nvPr/>
          </p:nvSpPr>
          <p:spPr>
            <a:xfrm>
              <a:off x="0" y="-1"/>
              <a:ext cx="8524345" cy="757605"/>
            </a:xfrm>
            <a:prstGeom prst="roundRect">
              <a:avLst>
                <a:gd name="adj" fmla="val 7500"/>
              </a:avLst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24" name="Закругленный прямоугольник"/>
            <p:cNvSpPr/>
            <p:nvPr/>
          </p:nvSpPr>
          <p:spPr>
            <a:xfrm>
              <a:off x="37880" y="37880"/>
              <a:ext cx="756847" cy="681844"/>
            </a:xfrm>
            <a:prstGeom prst="roundRect">
              <a:avLst>
                <a:gd name="adj" fmla="val 7500"/>
              </a:avLst>
            </a:prstGeom>
            <a:blipFill rotWithShape="1">
              <a:blip r:embed="rId2"/>
              <a:srcRect/>
              <a:stretch>
                <a:fillRect/>
              </a:stretch>
            </a:blipFill>
            <a:ln w="38100" cap="flat">
              <a:solidFill>
                <a:srgbClr val="FFFFFF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25" name="Приказ МЗ РД от 10.09.18 №852-М «О Проектном офисе по реализации на территории РД пилотного проекта «Бережливая поликлинника»»"/>
            <p:cNvSpPr txBox="1"/>
            <p:nvPr/>
          </p:nvSpPr>
          <p:spPr>
            <a:xfrm>
              <a:off x="794726" y="-28869"/>
              <a:ext cx="7729619" cy="815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just">
                <a:defRPr sz="1600" b="1">
                  <a:solidFill>
                    <a:srgbClr val="FFFFFF"/>
                  </a:solidFill>
                </a:defRPr>
              </a:pPr>
              <a:endParaRPr/>
            </a:p>
            <a:p>
              <a:pPr algn="just">
                <a:defRPr sz="1600" b="1">
                  <a:solidFill>
                    <a:srgbClr val="FFFFFF"/>
                  </a:solidFill>
                </a:defRPr>
              </a:pPr>
              <a:r>
                <a:t>Приказ МЗ РД от 10.09.18 №852-М «О Проектном офисе по реализации на территории РД пилотного проекта «Бережливая поликлинника»»</a:t>
              </a:r>
            </a:p>
          </p:txBody>
        </p:sp>
        <p:sp>
          <p:nvSpPr>
            <p:cNvPr id="126" name="Закругленный прямоугольник"/>
            <p:cNvSpPr/>
            <p:nvPr/>
          </p:nvSpPr>
          <p:spPr>
            <a:xfrm>
              <a:off x="0" y="928090"/>
              <a:ext cx="8524345" cy="757604"/>
            </a:xfrm>
            <a:prstGeom prst="roundRect">
              <a:avLst>
                <a:gd name="adj" fmla="val 7500"/>
              </a:avLst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27" name="Закругленный прямоугольник"/>
            <p:cNvSpPr/>
            <p:nvPr/>
          </p:nvSpPr>
          <p:spPr>
            <a:xfrm>
              <a:off x="37880" y="965970"/>
              <a:ext cx="756847" cy="681844"/>
            </a:xfrm>
            <a:prstGeom prst="roundRect">
              <a:avLst>
                <a:gd name="adj" fmla="val 7500"/>
              </a:avLst>
            </a:prstGeom>
            <a:blipFill rotWithShape="1">
              <a:blip r:embed="rId2"/>
              <a:srcRect/>
              <a:stretch>
                <a:fillRect/>
              </a:stretch>
            </a:blipFill>
            <a:ln w="38100" cap="flat">
              <a:solidFill>
                <a:srgbClr val="FFFFFF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28" name="Приказ от 09.11.18 №107/2-П «О формировании рабочих групп в ГБУ РД ДП №1»"/>
            <p:cNvSpPr txBox="1"/>
            <p:nvPr/>
          </p:nvSpPr>
          <p:spPr>
            <a:xfrm>
              <a:off x="794726" y="1150046"/>
              <a:ext cx="7729619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just">
                <a:defRPr sz="1600" b="1">
                  <a:solidFill>
                    <a:srgbClr val="FFFFFF"/>
                  </a:solidFill>
                </a:defRPr>
              </a:lvl1pPr>
            </a:lstStyle>
            <a:p>
              <a:r>
                <a:t>Приказ от 09.11.18 №107/2-П «О формировании рабочих групп в ГБУ РД ДП №1»</a:t>
              </a:r>
            </a:p>
          </p:txBody>
        </p:sp>
        <p:sp>
          <p:nvSpPr>
            <p:cNvPr id="129" name="Закругленный прямоугольник"/>
            <p:cNvSpPr/>
            <p:nvPr/>
          </p:nvSpPr>
          <p:spPr>
            <a:xfrm>
              <a:off x="0" y="1845402"/>
              <a:ext cx="8524345" cy="757605"/>
            </a:xfrm>
            <a:prstGeom prst="roundRect">
              <a:avLst>
                <a:gd name="adj" fmla="val 7500"/>
              </a:avLst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30" name="Закругленный прямоугольник"/>
            <p:cNvSpPr/>
            <p:nvPr/>
          </p:nvSpPr>
          <p:spPr>
            <a:xfrm>
              <a:off x="37880" y="1894060"/>
              <a:ext cx="756847" cy="681844"/>
            </a:xfrm>
            <a:prstGeom prst="roundRect">
              <a:avLst>
                <a:gd name="adj" fmla="val 7500"/>
              </a:avLst>
            </a:prstGeom>
            <a:blipFill rotWithShape="1">
              <a:blip r:embed="rId2"/>
              <a:srcRect/>
              <a:stretch>
                <a:fillRect/>
              </a:stretch>
            </a:blipFill>
            <a:ln w="38100" cap="flat">
              <a:solidFill>
                <a:srgbClr val="FFFFFF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31" name="Приказ от 10.09.18 №100-П «О формировании состава проектного офиса в ГБУ РД ДП №1»"/>
            <p:cNvSpPr txBox="1"/>
            <p:nvPr/>
          </p:nvSpPr>
          <p:spPr>
            <a:xfrm>
              <a:off x="794726" y="1985842"/>
              <a:ext cx="7729619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just">
                <a:defRPr sz="1600" b="1">
                  <a:solidFill>
                    <a:srgbClr val="FFFFFF"/>
                  </a:solidFill>
                </a:defRPr>
              </a:lvl1pPr>
            </a:lstStyle>
            <a:p>
              <a:r>
                <a:t>Приказ от 10.09.18 №100-П «О формировании состава проектного офиса в ГБУ РД ДП №1»</a:t>
              </a:r>
            </a:p>
          </p:txBody>
        </p:sp>
      </p:grpSp>
      <p:sp>
        <p:nvSpPr>
          <p:cNvPr id="133" name="TextBox 20"/>
          <p:cNvSpPr txBox="1"/>
          <p:nvPr/>
        </p:nvSpPr>
        <p:spPr>
          <a:xfrm>
            <a:off x="1689529" y="178272"/>
            <a:ext cx="6995121" cy="667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2000" b="1" cap="all">
                <a:latin typeface="Arial"/>
                <a:ea typeface="Arial"/>
                <a:cs typeface="Arial"/>
                <a:sym typeface="Arial"/>
              </a:defRPr>
            </a:pPr>
            <a:r>
              <a:t>НОРМАТИВное регулирование </a:t>
            </a:r>
          </a:p>
          <a:p>
            <a:pPr algn="r">
              <a:defRPr sz="2000" b="1" cap="all">
                <a:latin typeface="Arial"/>
                <a:ea typeface="Arial"/>
                <a:cs typeface="Arial"/>
                <a:sym typeface="Arial"/>
              </a:defRPr>
            </a:pPr>
            <a:r>
              <a:t>ПРОЕКТА</a:t>
            </a:r>
          </a:p>
        </p:txBody>
      </p:sp>
      <p:sp>
        <p:nvSpPr>
          <p:cNvPr id="134" name="Прямоугольник 16"/>
          <p:cNvSpPr txBox="1"/>
          <p:nvPr/>
        </p:nvSpPr>
        <p:spPr>
          <a:xfrm>
            <a:off x="1475655" y="5517231"/>
            <a:ext cx="6912769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 algn="just">
              <a:defRPr sz="1600" b="1">
                <a:solidFill>
                  <a:srgbClr val="FFFFFF"/>
                </a:solidFill>
              </a:defRPr>
            </a:lvl1pPr>
          </a:lstStyle>
          <a:p>
            <a:r>
              <a:t>Дорожная карта Федерального проекта «Бережливая поликлиника».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Прямоугольник 143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5" name="Прямоугольник 144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6" name="Прямоугольник 145"/>
          <p:cNvSpPr/>
          <p:nvPr/>
        </p:nvSpPr>
        <p:spPr>
          <a:xfrm>
            <a:off x="0" y="1357297"/>
            <a:ext cx="8715404" cy="14287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7" name="TextBox 276"/>
          <p:cNvSpPr txBox="1"/>
          <p:nvPr/>
        </p:nvSpPr>
        <p:spPr>
          <a:xfrm>
            <a:off x="2699791" y="0"/>
            <a:ext cx="6077715" cy="1107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ГБУ РД «ДП №1» </a:t>
            </a:r>
          </a:p>
          <a:p>
            <a:pPr algn="r"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>
                <a:latin typeface="+mj-lt"/>
                <a:ea typeface="+mj-ea"/>
                <a:cs typeface="+mj-cs"/>
                <a:sym typeface="Calibri"/>
              </a:rPr>
              <a:t>Оптимизация работы регистратуры. </a:t>
            </a:r>
          </a:p>
          <a:p>
            <a:pPr algn="r">
              <a:defRPr sz="1600" b="1"/>
            </a:pPr>
            <a:r>
              <a:t>Работа с формальным и неформальным потоками.</a:t>
            </a:r>
          </a:p>
          <a:p>
            <a:pPr algn="r">
              <a:defRPr sz="1600" b="1" cap="all"/>
            </a:pPr>
            <a:r>
              <a:t>      Алгоритм решения проблем</a:t>
            </a:r>
          </a:p>
        </p:txBody>
      </p:sp>
      <p:graphicFrame>
        <p:nvGraphicFramePr>
          <p:cNvPr id="308" name="Таблица 1"/>
          <p:cNvGraphicFramePr/>
          <p:nvPr/>
        </p:nvGraphicFramePr>
        <p:xfrm>
          <a:off x="214282" y="1571612"/>
          <a:ext cx="8215370" cy="1601155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683454"/>
                <a:gridCol w="4204228"/>
                <a:gridCol w="2327688"/>
              </a:tblGrid>
              <a:tr h="353088"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sz="1200" b="1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ПРОБЛЕМА</a:t>
                      </a:r>
                    </a:p>
                  </a:txBody>
                  <a:tcPr marL="45720" marR="45720" anchor="ctr" horzOverflow="overflow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sz="1200" b="1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Мероприятия для решения проблемы</a:t>
                      </a:r>
                    </a:p>
                  </a:txBody>
                  <a:tcPr marL="45720" marR="45720" anchor="ctr" horzOverflow="overflow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sz="1200" b="1">
                          <a:latin typeface="Lucida Sans Unicode"/>
                          <a:ea typeface="Lucida Sans Unicode"/>
                          <a:cs typeface="Lucida Sans Unicode"/>
                          <a:sym typeface="Lucida Sans Unicode"/>
                        </a:rPr>
                        <a:t>ИТОГИ</a:t>
                      </a:r>
                    </a:p>
                  </a:txBody>
                  <a:tcPr marL="45720" marR="45720" anchor="ctr" horzOverflow="overflow">
                    <a:solidFill>
                      <a:srgbClr val="8EB4E3"/>
                    </a:solidFill>
                  </a:tcPr>
                </a:tc>
              </a:tr>
              <a:tr h="1248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Длительный поиск карт пациентов в регистратуре</a:t>
                      </a:r>
                    </a:p>
                  </a:txBody>
                  <a:tcPr marL="9525" marR="9525" marT="9525" marB="9525" anchor="ctr" horzOverflow="overflow"/>
                </a:tc>
                <a:tc>
                  <a:txBody>
                    <a:bodyPr/>
                    <a:lstStyle/>
                    <a:p>
                      <a:pPr indent="88900" algn="l">
                        <a:defRPr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Оборудовано картохранилище в отдельном помещении.</a:t>
                      </a:r>
                    </a:p>
                    <a:p>
                      <a:pPr indent="88900" algn="l">
                        <a:defRPr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Организована работа «картонош» в 2 смены.</a:t>
                      </a:r>
                    </a:p>
                    <a:p>
                      <a:pPr indent="88901" algn="l">
                        <a:defRPr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Отбор и доставка карт на прием к врачу по предварительной записи в МИС</a:t>
                      </a:r>
                    </a:p>
                    <a:p>
                      <a:pPr indent="88900" algn="l">
                        <a:defRPr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Увеличение количества медицинских карт, хранящихся в поликлинике.</a:t>
                      </a:r>
                    </a:p>
                    <a:p>
                      <a:pPr indent="88901" algn="l">
                        <a:defRPr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Увеличение количества стеллажей</a:t>
                      </a:r>
                    </a:p>
                    <a:p>
                      <a:pPr indent="88900" algn="l">
                        <a:defRPr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Улучшение визуализации карт</a:t>
                      </a:r>
                    </a:p>
                  </a:txBody>
                  <a:tcPr marL="9525" marR="9525" marT="9525" marB="9525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indent="88901" algn="just">
                        <a:defRPr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Не требуется получение пациентом  медицинской карты в регистратуре</a:t>
                      </a:r>
                    </a:p>
                  </a:txBody>
                  <a:tcPr marL="45720" marR="45720" anchor="ctr" horzOverflow="overflow"/>
                </a:tc>
              </a:tr>
            </a:tbl>
          </a:graphicData>
        </a:graphic>
      </p:graphicFrame>
      <p:sp>
        <p:nvSpPr>
          <p:cNvPr id="309" name="Содержимое 21"/>
          <p:cNvSpPr txBox="1">
            <a:spLocks noGrp="1"/>
          </p:cNvSpPr>
          <p:nvPr>
            <p:ph type="body" sz="quarter" idx="1"/>
          </p:nvPr>
        </p:nvSpPr>
        <p:spPr>
          <a:xfrm>
            <a:off x="-740481" y="4715684"/>
            <a:ext cx="1785951" cy="357191"/>
          </a:xfrm>
          <a:prstGeom prst="rect">
            <a:avLst/>
          </a:prstGeom>
        </p:spPr>
        <p:txBody>
          <a:bodyPr anchor="t"/>
          <a:lstStyle>
            <a:lvl1pPr marL="342900" indent="-342900">
              <a:spcBef>
                <a:spcPts val="300"/>
              </a:spcBef>
              <a:defRPr sz="1600" b="0"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r>
              <a:t>        БЫЛО</a:t>
            </a:r>
          </a:p>
        </p:txBody>
      </p:sp>
      <p:sp>
        <p:nvSpPr>
          <p:cNvPr id="310" name="Текст 22"/>
          <p:cNvSpPr>
            <a:spLocks noGrp="1"/>
          </p:cNvSpPr>
          <p:nvPr>
            <p:ph type="body" idx="13"/>
          </p:nvPr>
        </p:nvSpPr>
        <p:spPr>
          <a:xfrm>
            <a:off x="3621889" y="4751404"/>
            <a:ext cx="1400157" cy="28575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 defTabSz="795527">
              <a:lnSpc>
                <a:spcPct val="80000"/>
              </a:lnSpc>
              <a:spcBef>
                <a:spcPts val="200"/>
              </a:spcBef>
              <a:buSzTx/>
              <a:buFontTx/>
              <a:buNone/>
              <a:defRPr sz="1218"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r>
              <a:t>  СТАЛО</a:t>
            </a:r>
          </a:p>
        </p:txBody>
      </p:sp>
      <p:pic>
        <p:nvPicPr>
          <p:cNvPr id="311" name="WhatsApp Image 2019-01-29 at 2120.53.13.jpeg" descr="WhatsApp Image 2019-01-29 at 2120.53.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3075" y="3244205"/>
            <a:ext cx="2713941" cy="361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7dsq9k+1TkOAQnFuE1yG1w.jpg" descr="7dsq9k+1TkOAQnFuE1yG1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582367" y="3636939"/>
            <a:ext cx="4127238" cy="30954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8340467" y="6424185"/>
            <a:ext cx="26398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21</a:t>
            </a:fld>
            <a:endParaRPr/>
          </a:p>
        </p:txBody>
      </p:sp>
      <p:sp>
        <p:nvSpPr>
          <p:cNvPr id="315" name="Прямая соединительная линия 37"/>
          <p:cNvSpPr/>
          <p:nvPr/>
        </p:nvSpPr>
        <p:spPr>
          <a:xfrm flipH="1">
            <a:off x="4210234" y="1916832"/>
            <a:ext cx="1726" cy="4921430"/>
          </a:xfrm>
          <a:prstGeom prst="line">
            <a:avLst/>
          </a:prstGeom>
          <a:ln>
            <a:solidFill>
              <a:srgbClr val="4A7EBB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6" name="TextBox 138"/>
          <p:cNvSpPr txBox="1"/>
          <p:nvPr/>
        </p:nvSpPr>
        <p:spPr>
          <a:xfrm>
            <a:off x="1619671" y="1071546"/>
            <a:ext cx="902812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t>Было</a:t>
            </a:r>
          </a:p>
        </p:txBody>
      </p:sp>
      <p:sp>
        <p:nvSpPr>
          <p:cNvPr id="317" name="TextBox 139"/>
          <p:cNvSpPr txBox="1"/>
          <p:nvPr/>
        </p:nvSpPr>
        <p:spPr>
          <a:xfrm>
            <a:off x="6143635" y="1071546"/>
            <a:ext cx="947695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00CC00"/>
                </a:solidFill>
              </a:defRPr>
            </a:lvl1pPr>
          </a:lstStyle>
          <a:p>
            <a:r>
              <a:t>Стало</a:t>
            </a:r>
          </a:p>
        </p:txBody>
      </p:sp>
      <p:sp>
        <p:nvSpPr>
          <p:cNvPr id="318" name="TextBox 151"/>
          <p:cNvSpPr txBox="1"/>
          <p:nvPr/>
        </p:nvSpPr>
        <p:spPr>
          <a:xfrm>
            <a:off x="1928794" y="285728"/>
            <a:ext cx="6643735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2200" b="1" i="1"/>
            </a:lvl1pPr>
          </a:lstStyle>
          <a:p>
            <a:r>
              <a:t>Открытая регистратура</a:t>
            </a:r>
          </a:p>
        </p:txBody>
      </p:sp>
      <p:sp>
        <p:nvSpPr>
          <p:cNvPr id="319" name="Прямоугольник 17"/>
          <p:cNvSpPr/>
          <p:nvPr/>
        </p:nvSpPr>
        <p:spPr>
          <a:xfrm>
            <a:off x="0" y="1000108"/>
            <a:ext cx="8715404" cy="14287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0" name="Прямоугольник 18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1" name="Прямоугольник 20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2" name="WhatsApp Image 2019-01-29 at 20цйк.53.14.jpeg" descr="WhatsApp Image 2019-01-29 at 20цйк.53.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7929" y="1882764"/>
            <a:ext cx="3424236" cy="4565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oR68nBaKRCSVUFmn+NoHGw.jpg" descr="oR68nBaKRCSVUFmn+NoHG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346485" y="2575905"/>
            <a:ext cx="4239155" cy="31793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Заголовок 2"/>
          <p:cNvSpPr txBox="1">
            <a:spLocks noGrp="1"/>
          </p:cNvSpPr>
          <p:nvPr>
            <p:ph type="title"/>
          </p:nvPr>
        </p:nvSpPr>
        <p:spPr>
          <a:xfrm>
            <a:off x="3059832" y="116632"/>
            <a:ext cx="5698977" cy="811469"/>
          </a:xfrm>
          <a:prstGeom prst="rect">
            <a:avLst/>
          </a:prstGeom>
        </p:spPr>
        <p:txBody>
          <a:bodyPr/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t>Оптимизация направления потоков пациентов:</a:t>
            </a:r>
            <a:br/>
            <a:r>
              <a:rPr>
                <a:solidFill>
                  <a:srgbClr val="0070C0"/>
                </a:solidFill>
              </a:rPr>
              <a:t>цветовое решение разграничения зон потоков</a:t>
            </a:r>
          </a:p>
        </p:txBody>
      </p:sp>
      <p:sp>
        <p:nvSpPr>
          <p:cNvPr id="326" name="Текст 4"/>
          <p:cNvSpPr txBox="1">
            <a:spLocks noGrp="1"/>
          </p:cNvSpPr>
          <p:nvPr>
            <p:ph type="body" sz="quarter" idx="1"/>
          </p:nvPr>
        </p:nvSpPr>
        <p:spPr>
          <a:xfrm>
            <a:off x="0" y="1412775"/>
            <a:ext cx="1114425" cy="785813"/>
          </a:xfrm>
          <a:prstGeom prst="rect">
            <a:avLst/>
          </a:prstGeom>
        </p:spPr>
        <p:txBody>
          <a:bodyPr/>
          <a:lstStyle/>
          <a:p>
            <a:r>
              <a:t>было</a:t>
            </a:r>
          </a:p>
        </p:txBody>
      </p:sp>
      <p:sp>
        <p:nvSpPr>
          <p:cNvPr id="327" name="Прямоугольник 10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8" name="Прямоугольник 11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9" name="Прямоугольник 12"/>
          <p:cNvSpPr/>
          <p:nvPr/>
        </p:nvSpPr>
        <p:spPr>
          <a:xfrm>
            <a:off x="0" y="980728"/>
            <a:ext cx="8715404" cy="14287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0" name="Текст 6"/>
          <p:cNvSpPr>
            <a:spLocks noGrp="1"/>
          </p:cNvSpPr>
          <p:nvPr>
            <p:ph type="body" idx="13"/>
          </p:nvPr>
        </p:nvSpPr>
        <p:spPr>
          <a:xfrm>
            <a:off x="21431" y="4677814"/>
            <a:ext cx="1071563" cy="7143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>
              <a:spcBef>
                <a:spcPts val="500"/>
              </a:spcBef>
              <a:buSzTx/>
              <a:buFontTx/>
              <a:buNone/>
              <a:defRPr sz="2300" b="1"/>
            </a:lvl1pPr>
          </a:lstStyle>
          <a:p>
            <a:r>
              <a:t>стало</a:t>
            </a:r>
          </a:p>
        </p:txBody>
      </p:sp>
      <p:pic>
        <p:nvPicPr>
          <p:cNvPr id="331" name="WhatsApp Image 2019-01-29 11at 20.53.12.jpeg" descr="WhatsApp Image 2019-01-29 11at 20.53.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4487" y="1176232"/>
            <a:ext cx="2022589" cy="2696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2%dvaX4hTxes9VTYBnxfiQ.jpg" descr="2%dvaX4hTxes9VTYBnxfiQ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72124" y="4046590"/>
            <a:ext cx="3143273" cy="2357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WhatsApp Image 2019-01-29 at 20.53.12.jpeg" descr="WhatsApp Image 2019-01-29 at 20.53.12.jpe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598884" y="1176232"/>
            <a:ext cx="2022589" cy="2696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rxEIyGqNQpaC42degVxGUg.jpg" descr="rxEIyGqNQpaC42degVxGUg.jp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038542" y="4046590"/>
            <a:ext cx="3143273" cy="23574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Заголовок 2"/>
          <p:cNvSpPr txBox="1">
            <a:spLocks noGrp="1"/>
          </p:cNvSpPr>
          <p:nvPr>
            <p:ph type="title"/>
          </p:nvPr>
        </p:nvSpPr>
        <p:spPr>
          <a:xfrm>
            <a:off x="3059832" y="274638"/>
            <a:ext cx="5626969" cy="49006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t>Разработана система навигации </a:t>
            </a:r>
          </a:p>
        </p:txBody>
      </p:sp>
      <p:sp>
        <p:nvSpPr>
          <p:cNvPr id="337" name="Прямоугольник 4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558ED5"/>
                </a:solidFill>
              </a:defRPr>
            </a:pPr>
            <a:endParaRPr/>
          </a:p>
        </p:txBody>
      </p:sp>
      <p:sp>
        <p:nvSpPr>
          <p:cNvPr id="338" name="Прямоугольник 5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9" name="Прямоугольник 6"/>
          <p:cNvSpPr/>
          <p:nvPr/>
        </p:nvSpPr>
        <p:spPr>
          <a:xfrm>
            <a:off x="0" y="908720"/>
            <a:ext cx="8715404" cy="14401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0" name="TextBox 19"/>
          <p:cNvSpPr txBox="1"/>
          <p:nvPr/>
        </p:nvSpPr>
        <p:spPr>
          <a:xfrm>
            <a:off x="1428728" y="1357297"/>
            <a:ext cx="90281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t>Было</a:t>
            </a:r>
          </a:p>
        </p:txBody>
      </p:sp>
      <p:sp>
        <p:nvSpPr>
          <p:cNvPr id="341" name="TextBox 21"/>
          <p:cNvSpPr txBox="1"/>
          <p:nvPr/>
        </p:nvSpPr>
        <p:spPr>
          <a:xfrm>
            <a:off x="5929322" y="1285859"/>
            <a:ext cx="117455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00CC00"/>
                </a:solidFill>
              </a:defRPr>
            </a:lvl1pPr>
          </a:lstStyle>
          <a:p>
            <a:r>
              <a:t>Стало</a:t>
            </a:r>
          </a:p>
        </p:txBody>
      </p:sp>
      <p:sp>
        <p:nvSpPr>
          <p:cNvPr id="342" name="Прямая соединительная линия 24"/>
          <p:cNvSpPr/>
          <p:nvPr/>
        </p:nvSpPr>
        <p:spPr>
          <a:xfrm>
            <a:off x="4143372" y="1285860"/>
            <a:ext cx="71438" cy="5500726"/>
          </a:xfrm>
          <a:prstGeom prst="line">
            <a:avLst/>
          </a:prstGeom>
          <a:ln w="19050">
            <a:solidFill>
              <a:srgbClr val="0070C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43" name="WhatsApp Image 2019-01-29 at 20.153.11.jpeg" descr="WhatsApp Image 2019-01-29 at 20.153.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542" y="2559522"/>
            <a:ext cx="3937869" cy="2953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gaxR2WB%TauenCBG6Yb5fw.jpg" descr="gaxR2WB%TauenCBG6Yb5f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413910" y="2571850"/>
            <a:ext cx="3904994" cy="29287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Заголовок 2"/>
          <p:cNvSpPr txBox="1">
            <a:spLocks noGrp="1"/>
          </p:cNvSpPr>
          <p:nvPr>
            <p:ph type="title"/>
          </p:nvPr>
        </p:nvSpPr>
        <p:spPr>
          <a:xfrm>
            <a:off x="3059832" y="274638"/>
            <a:ext cx="5626969" cy="49006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t>Разработана система навигации </a:t>
            </a:r>
          </a:p>
        </p:txBody>
      </p:sp>
      <p:sp>
        <p:nvSpPr>
          <p:cNvPr id="347" name="Прямоугольник 4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558ED5"/>
                </a:solidFill>
              </a:defRPr>
            </a:pPr>
            <a:endParaRPr/>
          </a:p>
        </p:txBody>
      </p:sp>
      <p:sp>
        <p:nvSpPr>
          <p:cNvPr id="348" name="Прямоугольник 5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9" name="Прямоугольник 6"/>
          <p:cNvSpPr/>
          <p:nvPr/>
        </p:nvSpPr>
        <p:spPr>
          <a:xfrm>
            <a:off x="0" y="908720"/>
            <a:ext cx="8715404" cy="14401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0" name="TextBox 19"/>
          <p:cNvSpPr txBox="1"/>
          <p:nvPr/>
        </p:nvSpPr>
        <p:spPr>
          <a:xfrm>
            <a:off x="1526048" y="1285859"/>
            <a:ext cx="902812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t>Было</a:t>
            </a:r>
          </a:p>
        </p:txBody>
      </p:sp>
      <p:sp>
        <p:nvSpPr>
          <p:cNvPr id="351" name="TextBox 21"/>
          <p:cNvSpPr txBox="1"/>
          <p:nvPr/>
        </p:nvSpPr>
        <p:spPr>
          <a:xfrm>
            <a:off x="5929322" y="1285859"/>
            <a:ext cx="117455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00CC00"/>
                </a:solidFill>
              </a:defRPr>
            </a:lvl1pPr>
          </a:lstStyle>
          <a:p>
            <a:r>
              <a:t>Стало</a:t>
            </a:r>
          </a:p>
        </p:txBody>
      </p:sp>
      <p:sp>
        <p:nvSpPr>
          <p:cNvPr id="352" name="Прямая соединительная линия 24"/>
          <p:cNvSpPr/>
          <p:nvPr/>
        </p:nvSpPr>
        <p:spPr>
          <a:xfrm>
            <a:off x="4143372" y="1285860"/>
            <a:ext cx="71438" cy="5500726"/>
          </a:xfrm>
          <a:prstGeom prst="line">
            <a:avLst/>
          </a:prstGeom>
          <a:ln w="19050">
            <a:solidFill>
              <a:srgbClr val="0070C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53" name="WhatsApp Image 2019-01-29 at 20.53.11.jpeg" descr="WhatsApp Image 2019-01-29 at 20.53.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149" y="1762725"/>
            <a:ext cx="3534655" cy="4712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3T+ipicAQOqYL7Q9fev0tg.jpg" descr="3T+ipicAQOqYL7Q9fev0tg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336985" y="2401514"/>
            <a:ext cx="4359224" cy="32694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Заголовок 2"/>
          <p:cNvSpPr txBox="1">
            <a:spLocks noGrp="1"/>
          </p:cNvSpPr>
          <p:nvPr>
            <p:ph type="title"/>
          </p:nvPr>
        </p:nvSpPr>
        <p:spPr>
          <a:xfrm>
            <a:off x="3059832" y="274638"/>
            <a:ext cx="5626969" cy="49006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t>Разработана система навигации </a:t>
            </a:r>
          </a:p>
        </p:txBody>
      </p:sp>
      <p:sp>
        <p:nvSpPr>
          <p:cNvPr id="357" name="Прямоугольник 4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558ED5"/>
                </a:solidFill>
              </a:defRPr>
            </a:pPr>
            <a:endParaRPr/>
          </a:p>
        </p:txBody>
      </p:sp>
      <p:sp>
        <p:nvSpPr>
          <p:cNvPr id="358" name="Прямоугольник 5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9" name="Прямоугольник 6"/>
          <p:cNvSpPr/>
          <p:nvPr/>
        </p:nvSpPr>
        <p:spPr>
          <a:xfrm>
            <a:off x="0" y="908720"/>
            <a:ext cx="8715404" cy="14401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0" name="TextBox 19"/>
          <p:cNvSpPr txBox="1"/>
          <p:nvPr/>
        </p:nvSpPr>
        <p:spPr>
          <a:xfrm>
            <a:off x="1428728" y="1357297"/>
            <a:ext cx="90281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t>Было</a:t>
            </a:r>
          </a:p>
        </p:txBody>
      </p:sp>
      <p:sp>
        <p:nvSpPr>
          <p:cNvPr id="361" name="TextBox 21"/>
          <p:cNvSpPr txBox="1"/>
          <p:nvPr/>
        </p:nvSpPr>
        <p:spPr>
          <a:xfrm>
            <a:off x="5929322" y="1285859"/>
            <a:ext cx="117455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00CC00"/>
                </a:solidFill>
              </a:defRPr>
            </a:lvl1pPr>
          </a:lstStyle>
          <a:p>
            <a:r>
              <a:t>Стало</a:t>
            </a:r>
          </a:p>
        </p:txBody>
      </p:sp>
      <p:sp>
        <p:nvSpPr>
          <p:cNvPr id="362" name="Прямая соединительная линия 24"/>
          <p:cNvSpPr/>
          <p:nvPr/>
        </p:nvSpPr>
        <p:spPr>
          <a:xfrm>
            <a:off x="4143372" y="1285860"/>
            <a:ext cx="71438" cy="5500726"/>
          </a:xfrm>
          <a:prstGeom prst="line">
            <a:avLst/>
          </a:prstGeom>
          <a:ln w="19050">
            <a:solidFill>
              <a:srgbClr val="0070C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63" name="WhatsApp Image 2019-01фы-29 at 20.53.16.jpeg" descr="WhatsApp Image 2019-01фы-29 at 20.53.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103" y="1851725"/>
            <a:ext cx="3276748" cy="4368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bk2SRozFQZGikiT9jdoh3g.jpg" descr="bk2SRozFQZGikiT9jdoh3g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411102" y="2457101"/>
            <a:ext cx="4210990" cy="31582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Заголовок 2"/>
          <p:cNvSpPr txBox="1">
            <a:spLocks noGrp="1"/>
          </p:cNvSpPr>
          <p:nvPr>
            <p:ph type="title"/>
          </p:nvPr>
        </p:nvSpPr>
        <p:spPr>
          <a:xfrm>
            <a:off x="3059832" y="116632"/>
            <a:ext cx="5698977" cy="811469"/>
          </a:xfrm>
          <a:prstGeom prst="rect">
            <a:avLst/>
          </a:prstGeom>
        </p:spPr>
        <p:txBody>
          <a:bodyPr/>
          <a:lstStyle/>
          <a:p>
            <a:pPr defTabSz="905255">
              <a:defRPr sz="1979">
                <a:solidFill>
                  <a:srgbClr val="FF0000"/>
                </a:solidFill>
              </a:defRPr>
            </a:pPr>
            <a:r>
              <a:t>Оптимизация направления потоков пациентов :</a:t>
            </a:r>
            <a:br/>
            <a:r>
              <a:rPr>
                <a:solidFill>
                  <a:srgbClr val="0070C0"/>
                </a:solidFill>
              </a:rPr>
              <a:t>цветовое решение разграничения зон потоков</a:t>
            </a:r>
          </a:p>
        </p:txBody>
      </p:sp>
      <p:sp>
        <p:nvSpPr>
          <p:cNvPr id="367" name="Текст 4"/>
          <p:cNvSpPr txBox="1">
            <a:spLocks noGrp="1"/>
          </p:cNvSpPr>
          <p:nvPr>
            <p:ph type="body" sz="quarter" idx="1"/>
          </p:nvPr>
        </p:nvSpPr>
        <p:spPr>
          <a:xfrm>
            <a:off x="1571603" y="1142984"/>
            <a:ext cx="1000133" cy="428629"/>
          </a:xfrm>
          <a:prstGeom prst="rect">
            <a:avLst/>
          </a:prstGeom>
        </p:spPr>
        <p:txBody>
          <a:bodyPr/>
          <a:lstStyle>
            <a:lvl1pPr defTabSz="905255">
              <a:lnSpc>
                <a:spcPct val="90000"/>
              </a:lnSpc>
              <a:defRPr sz="2376">
                <a:solidFill>
                  <a:srgbClr val="FF0000"/>
                </a:solidFill>
              </a:defRPr>
            </a:lvl1pPr>
          </a:lstStyle>
          <a:p>
            <a:r>
              <a:t>Было</a:t>
            </a:r>
          </a:p>
        </p:txBody>
      </p:sp>
      <p:sp>
        <p:nvSpPr>
          <p:cNvPr id="368" name="Текст 6"/>
          <p:cNvSpPr>
            <a:spLocks noGrp="1"/>
          </p:cNvSpPr>
          <p:nvPr>
            <p:ph type="body" idx="13"/>
          </p:nvPr>
        </p:nvSpPr>
        <p:spPr>
          <a:xfrm>
            <a:off x="6072197" y="1071546"/>
            <a:ext cx="1571631" cy="5000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>
              <a:spcBef>
                <a:spcPts val="500"/>
              </a:spcBef>
              <a:buSzTx/>
              <a:buFontTx/>
              <a:buNone/>
              <a:defRPr sz="2400" b="1">
                <a:solidFill>
                  <a:srgbClr val="00B050"/>
                </a:solidFill>
              </a:defRPr>
            </a:lvl1pPr>
          </a:lstStyle>
          <a:p>
            <a:r>
              <a:t>Стало</a:t>
            </a:r>
          </a:p>
        </p:txBody>
      </p:sp>
      <p:sp>
        <p:nvSpPr>
          <p:cNvPr id="369" name="Прямая соединительная линия 23"/>
          <p:cNvSpPr/>
          <p:nvPr/>
        </p:nvSpPr>
        <p:spPr>
          <a:xfrm>
            <a:off x="4286248" y="1714488"/>
            <a:ext cx="71438" cy="5143513"/>
          </a:xfrm>
          <a:prstGeom prst="line">
            <a:avLst/>
          </a:prstGeom>
          <a:ln>
            <a:solidFill>
              <a:srgbClr val="4A7EBB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0" name="Прямоугольник 12"/>
          <p:cNvSpPr/>
          <p:nvPr/>
        </p:nvSpPr>
        <p:spPr>
          <a:xfrm>
            <a:off x="0" y="908720"/>
            <a:ext cx="8715404" cy="14287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1" name="Прямоугольник 15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2" name="Прямоугольник 17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3" name="nhCSmv9WQKGyO32CcOJa5Q.jpg" descr="nhCSmv9WQKGyO32CcOJa5Q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086117" y="1923717"/>
            <a:ext cx="3543791" cy="4725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WhatsApp Image 2019-01-29 at 2110.53.12.jpeg" descr="WhatsApp Image 2019-01-29 at 2110.53.1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9153" y="1872349"/>
            <a:ext cx="3543791" cy="47250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Заголовок 2"/>
          <p:cNvSpPr txBox="1">
            <a:spLocks noGrp="1"/>
          </p:cNvSpPr>
          <p:nvPr>
            <p:ph type="title"/>
          </p:nvPr>
        </p:nvSpPr>
        <p:spPr>
          <a:xfrm>
            <a:off x="1145409" y="106264"/>
            <a:ext cx="7500958" cy="811469"/>
          </a:xfrm>
          <a:prstGeom prst="rect">
            <a:avLst/>
          </a:prstGeom>
        </p:spPr>
        <p:txBody>
          <a:bodyPr/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t>Организована работа кабинета </a:t>
            </a:r>
            <a:r>
              <a:rPr sz="2400" b="1"/>
              <a:t>первичного приема</a:t>
            </a:r>
            <a:br>
              <a:rPr sz="2400" b="1"/>
            </a:br>
            <a:r>
              <a:t> </a:t>
            </a:r>
            <a:r>
              <a:rPr sz="2200"/>
              <a:t>для больных с острой патологией </a:t>
            </a:r>
            <a:r>
              <a:rPr sz="2200" u="sng"/>
              <a:t>с отдельным входом</a:t>
            </a:r>
          </a:p>
        </p:txBody>
      </p:sp>
      <p:sp>
        <p:nvSpPr>
          <p:cNvPr id="377" name="Прямоугольник 10"/>
          <p:cNvSpPr/>
          <p:nvPr/>
        </p:nvSpPr>
        <p:spPr>
          <a:xfrm>
            <a:off x="0" y="1000108"/>
            <a:ext cx="8715404" cy="14287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8" name="Прямоугольник 11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9" name="Прямоугольник 12"/>
          <p:cNvSpPr/>
          <p:nvPr/>
        </p:nvSpPr>
        <p:spPr>
          <a:xfrm>
            <a:off x="8929685" y="1270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80" name="MySWADrMRLylL8Uih7npEQ.jpg" descr="MySWADrMRLylL8Uih7npEQ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3039" y="1130353"/>
            <a:ext cx="4030468" cy="3022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V32pm0vdTMyKats0CbXNUQ.jpg" descr="V32pm0vdTMyKats0CbXNUQ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3039" y="3863725"/>
            <a:ext cx="4030468" cy="3022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rxTJYoL7R6WJjkiIOQIC9w.jpg" descr="rxTJYoL7R6WJjkiIOQIC9w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356182" y="1329767"/>
            <a:ext cx="4030468" cy="53739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8340467" y="6424185"/>
            <a:ext cx="26398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28</a:t>
            </a:fld>
            <a:endParaRPr/>
          </a:p>
        </p:txBody>
      </p:sp>
      <p:sp>
        <p:nvSpPr>
          <p:cNvPr id="385" name="TextBox 151"/>
          <p:cNvSpPr txBox="1"/>
          <p:nvPr/>
        </p:nvSpPr>
        <p:spPr>
          <a:xfrm>
            <a:off x="1928794" y="285728"/>
            <a:ext cx="6643735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2200" b="1" i="1" cap="all">
                <a:solidFill>
                  <a:srgbClr val="C00000"/>
                </a:solidFill>
              </a:defRPr>
            </a:lvl1pPr>
          </a:lstStyle>
          <a:p>
            <a:r>
              <a:t>«Зона комфортного пребывания»</a:t>
            </a:r>
          </a:p>
        </p:txBody>
      </p:sp>
      <p:sp>
        <p:nvSpPr>
          <p:cNvPr id="386" name="Прямоугольник 17"/>
          <p:cNvSpPr/>
          <p:nvPr/>
        </p:nvSpPr>
        <p:spPr>
          <a:xfrm>
            <a:off x="0" y="908720"/>
            <a:ext cx="8715404" cy="14287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7" name="Прямоугольник 18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8" name="Прямоугольник 20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89" name="6CmGBcyUSeWh0m%CbbjlIA.jpg" descr="6CmGBcyUSeWh0m%CbbjlIA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52665" y="1252948"/>
            <a:ext cx="7238670" cy="5429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Прямоугольник 11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2" name="Прямоугольник 12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3" name="Прямоугольник 20"/>
          <p:cNvSpPr/>
          <p:nvPr/>
        </p:nvSpPr>
        <p:spPr>
          <a:xfrm>
            <a:off x="0" y="908720"/>
            <a:ext cx="8715404" cy="14287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4" name="TextBox 30"/>
          <p:cNvSpPr txBox="1"/>
          <p:nvPr/>
        </p:nvSpPr>
        <p:spPr>
          <a:xfrm>
            <a:off x="1928794" y="285728"/>
            <a:ext cx="6643735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2000" cap="all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итоги  проекта </a:t>
            </a:r>
          </a:p>
        </p:txBody>
      </p:sp>
      <p:grpSp>
        <p:nvGrpSpPr>
          <p:cNvPr id="397" name="Прямоугольник 18"/>
          <p:cNvGrpSpPr/>
          <p:nvPr/>
        </p:nvGrpSpPr>
        <p:grpSpPr>
          <a:xfrm>
            <a:off x="2917542" y="1299357"/>
            <a:ext cx="2880321" cy="720081"/>
            <a:chOff x="0" y="0"/>
            <a:chExt cx="2880320" cy="720080"/>
          </a:xfrm>
        </p:grpSpPr>
        <p:sp>
          <p:nvSpPr>
            <p:cNvPr id="395" name="Прямоугольник"/>
            <p:cNvSpPr/>
            <p:nvPr/>
          </p:nvSpPr>
          <p:spPr>
            <a:xfrm>
              <a:off x="-1" y="-1"/>
              <a:ext cx="2880322" cy="72008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/>
            </a:p>
          </p:txBody>
        </p:sp>
        <p:sp>
          <p:nvSpPr>
            <p:cNvPr id="396" name="Время записи на прием при личном посещении регистратуры составило 10 мин."/>
            <p:cNvSpPr txBox="1"/>
            <p:nvPr/>
          </p:nvSpPr>
          <p:spPr>
            <a:xfrm>
              <a:off x="-1" y="9520"/>
              <a:ext cx="2880322" cy="701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/>
              </a:lvl1pPr>
            </a:lstStyle>
            <a:p>
              <a:r>
                <a:t>Время записи на прием при личном посещении регистратуры составило 10 мин.</a:t>
              </a:r>
            </a:p>
          </p:txBody>
        </p:sp>
      </p:grpSp>
      <p:grpSp>
        <p:nvGrpSpPr>
          <p:cNvPr id="400" name="Прямоугольник 37"/>
          <p:cNvGrpSpPr/>
          <p:nvPr/>
        </p:nvGrpSpPr>
        <p:grpSpPr>
          <a:xfrm>
            <a:off x="2917542" y="2939540"/>
            <a:ext cx="2880321" cy="720081"/>
            <a:chOff x="0" y="0"/>
            <a:chExt cx="2880320" cy="720080"/>
          </a:xfrm>
        </p:grpSpPr>
        <p:sp>
          <p:nvSpPr>
            <p:cNvPr id="398" name="Прямоугольник"/>
            <p:cNvSpPr/>
            <p:nvPr/>
          </p:nvSpPr>
          <p:spPr>
            <a:xfrm>
              <a:off x="-1" y="-1"/>
              <a:ext cx="2880322" cy="72008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/>
              </a:pPr>
              <a:endParaRPr/>
            </a:p>
          </p:txBody>
        </p:sp>
        <p:sp>
          <p:nvSpPr>
            <p:cNvPr id="399" name="Повторный прием педиатром больных детей – формальный поток, составил 15 мин."/>
            <p:cNvSpPr txBox="1"/>
            <p:nvPr/>
          </p:nvSpPr>
          <p:spPr>
            <a:xfrm>
              <a:off x="-1" y="9520"/>
              <a:ext cx="2880322" cy="701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/>
              </a:lvl1pPr>
            </a:lstStyle>
            <a:p>
              <a:r>
                <a:t>Повторный прием педиатром больных детей – формальный поток, составил 15 мин.</a:t>
              </a:r>
            </a:p>
          </p:txBody>
        </p:sp>
      </p:grpSp>
      <p:grpSp>
        <p:nvGrpSpPr>
          <p:cNvPr id="403" name="Прямоугольник 38"/>
          <p:cNvGrpSpPr/>
          <p:nvPr/>
        </p:nvGrpSpPr>
        <p:grpSpPr>
          <a:xfrm>
            <a:off x="2917541" y="3675552"/>
            <a:ext cx="2880321" cy="904241"/>
            <a:chOff x="0" y="0"/>
            <a:chExt cx="2880320" cy="904239"/>
          </a:xfrm>
        </p:grpSpPr>
        <p:sp>
          <p:nvSpPr>
            <p:cNvPr id="401" name="Прямоугольник"/>
            <p:cNvSpPr/>
            <p:nvPr/>
          </p:nvSpPr>
          <p:spPr>
            <a:xfrm>
              <a:off x="0" y="56076"/>
              <a:ext cx="2880321" cy="79208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/>
              </a:pPr>
              <a:endParaRPr/>
            </a:p>
          </p:txBody>
        </p:sp>
        <p:sp>
          <p:nvSpPr>
            <p:cNvPr id="402" name="Здоровый прием педиатром  (профилактические прививки, реакция  Манту) - формальный поток  составил     30 мин."/>
            <p:cNvSpPr txBox="1"/>
            <p:nvPr/>
          </p:nvSpPr>
          <p:spPr>
            <a:xfrm>
              <a:off x="0" y="0"/>
              <a:ext cx="2880321" cy="904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/>
              </a:lvl1pPr>
            </a:lstStyle>
            <a:p>
              <a:r>
                <a:t>Здоровый прием педиатром  (профилактические прививки, реакция  Манту) - формальный поток  составил     30 мин.</a:t>
              </a:r>
            </a:p>
          </p:txBody>
        </p:sp>
      </p:grpSp>
      <p:grpSp>
        <p:nvGrpSpPr>
          <p:cNvPr id="406" name="Прямоугольник 40"/>
          <p:cNvGrpSpPr/>
          <p:nvPr/>
        </p:nvGrpSpPr>
        <p:grpSpPr>
          <a:xfrm>
            <a:off x="2917542" y="2075444"/>
            <a:ext cx="2880321" cy="792089"/>
            <a:chOff x="0" y="0"/>
            <a:chExt cx="2880320" cy="792087"/>
          </a:xfrm>
        </p:grpSpPr>
        <p:sp>
          <p:nvSpPr>
            <p:cNvPr id="404" name="Прямоугольник"/>
            <p:cNvSpPr/>
            <p:nvPr/>
          </p:nvSpPr>
          <p:spPr>
            <a:xfrm>
              <a:off x="-1" y="0"/>
              <a:ext cx="2880322" cy="79208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/>
              </a:pPr>
              <a:endParaRPr/>
            </a:p>
          </p:txBody>
        </p:sp>
        <p:sp>
          <p:nvSpPr>
            <p:cNvPr id="405" name="Приём первичных больных с острой патологией составил…"/>
            <p:cNvSpPr txBox="1"/>
            <p:nvPr/>
          </p:nvSpPr>
          <p:spPr>
            <a:xfrm>
              <a:off x="-1" y="45524"/>
              <a:ext cx="2880322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1400"/>
              </a:pPr>
              <a:r>
                <a:t>Приём первичных больных с острой патологией составил </a:t>
              </a:r>
            </a:p>
            <a:p>
              <a:pPr algn="ctr">
                <a:defRPr sz="1400"/>
              </a:pPr>
              <a:r>
                <a:t>18 мин.</a:t>
              </a:r>
            </a:p>
          </p:txBody>
        </p:sp>
      </p:grpSp>
      <p:grpSp>
        <p:nvGrpSpPr>
          <p:cNvPr id="409" name="Прямоугольник 25"/>
          <p:cNvGrpSpPr/>
          <p:nvPr/>
        </p:nvGrpSpPr>
        <p:grpSpPr>
          <a:xfrm>
            <a:off x="2917542" y="4595723"/>
            <a:ext cx="2880321" cy="720081"/>
            <a:chOff x="0" y="0"/>
            <a:chExt cx="2880320" cy="720080"/>
          </a:xfrm>
        </p:grpSpPr>
        <p:sp>
          <p:nvSpPr>
            <p:cNvPr id="407" name="Прямоугольник"/>
            <p:cNvSpPr/>
            <p:nvPr/>
          </p:nvSpPr>
          <p:spPr>
            <a:xfrm>
              <a:off x="-1" y="-1"/>
              <a:ext cx="2880322" cy="72008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/>
              </a:pPr>
              <a:endParaRPr/>
            </a:p>
          </p:txBody>
        </p:sp>
        <p:sp>
          <p:nvSpPr>
            <p:cNvPr id="408" name="Время на поиск различных…"/>
            <p:cNvSpPr txBox="1"/>
            <p:nvPr/>
          </p:nvSpPr>
          <p:spPr>
            <a:xfrm>
              <a:off x="-1" y="111120"/>
              <a:ext cx="2880322" cy="497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1400"/>
              </a:pPr>
              <a:r>
                <a:t>Время на поиск различных </a:t>
              </a:r>
            </a:p>
            <a:p>
              <a:pPr algn="ctr">
                <a:defRPr sz="1400"/>
              </a:pPr>
              <a:r>
                <a:t>бланков, форм - 30 сек.</a:t>
              </a:r>
            </a:p>
          </p:txBody>
        </p:sp>
      </p:grpSp>
      <p:grpSp>
        <p:nvGrpSpPr>
          <p:cNvPr id="412" name="Прямоугольник 33"/>
          <p:cNvGrpSpPr/>
          <p:nvPr/>
        </p:nvGrpSpPr>
        <p:grpSpPr>
          <a:xfrm>
            <a:off x="2917541" y="5366469"/>
            <a:ext cx="2880321" cy="701041"/>
            <a:chOff x="0" y="0"/>
            <a:chExt cx="2880320" cy="701040"/>
          </a:xfrm>
        </p:grpSpPr>
        <p:sp>
          <p:nvSpPr>
            <p:cNvPr id="410" name="Прямоугольник"/>
            <p:cNvSpPr/>
            <p:nvPr/>
          </p:nvSpPr>
          <p:spPr>
            <a:xfrm>
              <a:off x="0" y="21342"/>
              <a:ext cx="2880321" cy="65835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/>
              </a:pPr>
              <a:endParaRPr/>
            </a:p>
          </p:txBody>
        </p:sp>
        <p:sp>
          <p:nvSpPr>
            <p:cNvPr id="411" name="Время заполнения медицинской документации составило 3,8 мин."/>
            <p:cNvSpPr txBox="1"/>
            <p:nvPr/>
          </p:nvSpPr>
          <p:spPr>
            <a:xfrm>
              <a:off x="0" y="0"/>
              <a:ext cx="2880321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/>
              </a:lvl1pPr>
            </a:lstStyle>
            <a:p>
              <a:r>
                <a:t>Время заполнения медицинской документации составило 3,8 мин.</a:t>
              </a: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Заголовок 1"/>
          <p:cNvSpPr txBox="1"/>
          <p:nvPr/>
        </p:nvSpPr>
        <p:spPr>
          <a:xfrm>
            <a:off x="642909" y="5483209"/>
            <a:ext cx="8229601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b="1">
                <a:solidFill>
                  <a:srgbClr val="C00000"/>
                </a:solidFill>
              </a:defRPr>
            </a:pPr>
            <a:r>
              <a:t>          </a:t>
            </a:r>
            <a:br/>
            <a:endParaRPr/>
          </a:p>
        </p:txBody>
      </p:sp>
      <p:graphicFrame>
        <p:nvGraphicFramePr>
          <p:cNvPr id="137" name="Таблица 14"/>
          <p:cNvGraphicFramePr/>
          <p:nvPr/>
        </p:nvGraphicFramePr>
        <p:xfrm>
          <a:off x="0" y="1635081"/>
          <a:ext cx="8715402" cy="4592578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464358"/>
                <a:gridCol w="1550292"/>
                <a:gridCol w="3317107"/>
                <a:gridCol w="3383645"/>
              </a:tblGrid>
              <a:tr h="1262584"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№</a:t>
                      </a:r>
                    </a:p>
                  </a:txBody>
                  <a:tcPr marL="0" marR="0" marT="0" marB="0" anchor="ctr" horzOverflow="overflow">
                    <a:lnB w="12700">
                      <a:solidFill>
                        <a:schemeClr val="accent3"/>
                      </a:solidFill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Период  обучения</a:t>
                      </a:r>
                    </a:p>
                  </a:txBody>
                  <a:tcPr marL="0" marR="0" marT="0" marB="0" anchor="ctr" horzOverflow="overflow">
                    <a:lnB w="12700">
                      <a:solidFill>
                        <a:schemeClr val="accent3"/>
                      </a:solidFill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Организация, проводившая обучение</a:t>
                      </a:r>
                    </a:p>
                  </a:txBody>
                  <a:tcPr marL="0" marR="0" marT="0" marB="0" anchor="ctr" horzOverflow="overflow">
                    <a:lnB w="12700">
                      <a:solidFill>
                        <a:schemeClr val="accent3"/>
                      </a:solidFill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Категория персонала</a:t>
                      </a:r>
                    </a:p>
                  </a:txBody>
                  <a:tcPr marL="0" marR="0" marT="0" marB="0" anchor="ctr" horzOverflow="overflow">
                    <a:lnB w="12700">
                      <a:solidFill>
                        <a:schemeClr val="accent3"/>
                      </a:solidFill>
                    </a:lnB>
                    <a:solidFill>
                      <a:srgbClr val="8EB4E3"/>
                    </a:solidFill>
                  </a:tcPr>
                </a:tc>
              </a:tr>
              <a:tr h="40058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chemeClr val="accent3"/>
                      </a:solidFill>
                    </a:lnT>
                    <a:solidFill>
                      <a:srgbClr val="EFF3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19.09.2018 - 22.09.2018гг.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chemeClr val="accent3"/>
                      </a:solidFill>
                    </a:lnT>
                    <a:solidFill>
                      <a:srgbClr val="EFF3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Представитель от Росатом 
Сабуров В.Ю.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chemeClr val="accent3"/>
                      </a:solidFill>
                    </a:lnT>
                    <a:solidFill>
                      <a:srgbClr val="EFF3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Главный врач</a:t>
                      </a:r>
                    </a:p>
                    <a:p>
                      <a:pPr algn="ctr">
                        <a:defRPr sz="1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Заведующие отделений</a:t>
                      </a:r>
                    </a:p>
                    <a:p>
                      <a:pPr algn="ctr">
                        <a:defRPr sz="1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лидеры рабочих групп</a:t>
                      </a:r>
                    </a:p>
                    <a:p>
                      <a:pPr algn="ctr">
                        <a:defRPr sz="1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Врачи-педиатры </a:t>
                      </a:r>
                    </a:p>
                    <a:p>
                      <a:pPr algn="ctr">
                        <a:defRPr sz="1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Медицинские  сестры </a:t>
                      </a:r>
                    </a:p>
                    <a:p>
                      <a:pPr algn="ctr">
                        <a:defRPr sz="1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Узкие специалисты</a:t>
                      </a:r>
                    </a:p>
                    <a:p>
                      <a:pPr algn="ctr">
                        <a:defRPr sz="1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Мед регистратор</a:t>
                      </a:r>
                    </a:p>
                  </a:txBody>
                  <a:tcPr marL="0" marR="0" marT="0" marB="0" anchor="ctr" horzOverflow="overflow">
                    <a:lnT w="12700">
                      <a:solidFill>
                        <a:schemeClr val="accent3"/>
                      </a:solidFill>
                    </a:lnT>
                    <a:solidFill>
                      <a:srgbClr val="EFF3E9"/>
                    </a:solidFill>
                  </a:tcPr>
                </a:tc>
              </a:tr>
              <a:tr h="4167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solidFill>
                      <a:srgbClr val="EFF3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09.10.2018 - 12.10.2018гг.</a:t>
                      </a:r>
                    </a:p>
                  </a:txBody>
                  <a:tcPr marL="0" marR="0" marT="0" marB="0" anchor="ctr" horzOverflow="overflow">
                    <a:solidFill>
                      <a:srgbClr val="EFF3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Эксперт от Росатом 
Арженцов В.Ф.</a:t>
                      </a:r>
                    </a:p>
                  </a:txBody>
                  <a:tcPr marL="0" marR="0" marT="0" marB="0" anchor="ctr" horzOverflow="overflow">
                    <a:solidFill>
                      <a:srgbClr val="EFF3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Главный врач</a:t>
                      </a:r>
                    </a:p>
                    <a:p>
                      <a:pPr algn="ctr">
                        <a:defRPr sz="1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Заведующие отделений</a:t>
                      </a:r>
                    </a:p>
                    <a:p>
                      <a:pPr algn="ctr">
                        <a:defRPr sz="1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лидеры рабочих групп</a:t>
                      </a:r>
                    </a:p>
                    <a:p>
                      <a:pPr algn="ctr">
                        <a:defRPr sz="1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Врачи-педиатры </a:t>
                      </a:r>
                    </a:p>
                    <a:p>
                      <a:pPr algn="ctr">
                        <a:defRPr sz="1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Медицинские  сестры </a:t>
                      </a:r>
                    </a:p>
                    <a:p>
                      <a:pPr algn="ctr">
                        <a:defRPr sz="1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Узкие специалисты</a:t>
                      </a:r>
                    </a:p>
                    <a:p>
                      <a:pPr algn="ctr">
                        <a:defRPr sz="1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Мед регистратор</a:t>
                      </a:r>
                    </a:p>
                  </a:txBody>
                  <a:tcPr marL="0" marR="0" marT="0" marB="0" anchor="ctr" horzOverflow="overflow">
                    <a:solidFill>
                      <a:srgbClr val="EFF3E9"/>
                    </a:solidFill>
                  </a:tcPr>
                </a:tc>
              </a:tr>
              <a:tr h="119639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solidFill>
                      <a:srgbClr val="EFF3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06.11.2018 - 
09.11.2018гг.</a:t>
                      </a:r>
                    </a:p>
                  </a:txBody>
                  <a:tcPr marL="0" marR="0" marT="0" marB="0" anchor="ctr" horzOverflow="overflow">
                    <a:solidFill>
                      <a:srgbClr val="EFF3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ГУЗ «Саратовская городская детская поликлиника №2»</a:t>
                      </a:r>
                    </a:p>
                  </a:txBody>
                  <a:tcPr marL="0" marR="0" marT="0" marB="0" anchor="ctr" horzOverflow="overflow">
                    <a:solidFill>
                      <a:srgbClr val="EFF3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Главный врач
Заведующие отделений
</a:t>
                      </a:r>
                    </a:p>
                  </a:txBody>
                  <a:tcPr marL="0" marR="0" marT="0" marB="0" anchor="ctr" horzOverflow="overflow">
                    <a:solidFill>
                      <a:srgbClr val="EFF3E9"/>
                    </a:solidFill>
                  </a:tcPr>
                </a:tc>
              </a:tr>
            </a:tbl>
          </a:graphicData>
        </a:graphic>
      </p:graphicFrame>
      <p:sp>
        <p:nvSpPr>
          <p:cNvPr id="138" name="TextBox 28"/>
          <p:cNvSpPr txBox="1"/>
          <p:nvPr/>
        </p:nvSpPr>
        <p:spPr>
          <a:xfrm>
            <a:off x="1970263" y="316830"/>
            <a:ext cx="67866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2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ОБУЧЕНИЕ  В  РАМКАХ ПРОЕКТА </a:t>
            </a:r>
          </a:p>
        </p:txBody>
      </p:sp>
      <p:sp>
        <p:nvSpPr>
          <p:cNvPr id="139" name="Прямоугольник 35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0" name="Прямоугольник 36"/>
          <p:cNvSpPr/>
          <p:nvPr/>
        </p:nvSpPr>
        <p:spPr>
          <a:xfrm>
            <a:off x="8715403" y="124408"/>
            <a:ext cx="214315" cy="6858001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1" name="Прямоугольник 37"/>
          <p:cNvSpPr/>
          <p:nvPr/>
        </p:nvSpPr>
        <p:spPr>
          <a:xfrm>
            <a:off x="0" y="908720"/>
            <a:ext cx="8715404" cy="11772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Box 74"/>
          <p:cNvSpPr txBox="1"/>
          <p:nvPr/>
        </p:nvSpPr>
        <p:spPr>
          <a:xfrm>
            <a:off x="2428860" y="214289"/>
            <a:ext cx="6072231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2200" b="1" i="1" cap="all">
                <a:solidFill>
                  <a:srgbClr val="C00000"/>
                </a:solidFill>
              </a:defRPr>
            </a:lvl1pPr>
          </a:lstStyle>
          <a:p>
            <a:r>
              <a:t>Тиражирование</a:t>
            </a:r>
          </a:p>
        </p:txBody>
      </p:sp>
      <p:sp>
        <p:nvSpPr>
          <p:cNvPr id="415" name="Прямоугольник 2"/>
          <p:cNvSpPr txBox="1"/>
          <p:nvPr/>
        </p:nvSpPr>
        <p:spPr>
          <a:xfrm>
            <a:off x="285720" y="714356"/>
            <a:ext cx="8429684" cy="113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>
                <a:solidFill>
                  <a:srgbClr val="FF0000"/>
                </a:solidFill>
              </a:defRPr>
            </a:pPr>
            <a:endParaRPr/>
          </a:p>
          <a:p>
            <a:pPr algn="ctr">
              <a:defRPr sz="2200" b="1" i="1">
                <a:solidFill>
                  <a:srgbClr val="FF0000"/>
                </a:solidFill>
              </a:defRPr>
            </a:pPr>
            <a:r>
              <a:t>Поликлиника не останавливается на достигнутом!</a:t>
            </a:r>
          </a:p>
          <a:p>
            <a:pPr algn="ctr">
              <a:defRPr sz="800">
                <a:solidFill>
                  <a:srgbClr val="FF0000"/>
                </a:solidFill>
              </a:defRPr>
            </a:pPr>
            <a:endParaRPr/>
          </a:p>
          <a:p>
            <a:pPr algn="ctr">
              <a:defRPr sz="2000">
                <a:solidFill>
                  <a:srgbClr val="002060"/>
                </a:solidFill>
              </a:defRPr>
            </a:pPr>
            <a:r>
              <a:t>      </a:t>
            </a:r>
          </a:p>
        </p:txBody>
      </p:sp>
      <p:grpSp>
        <p:nvGrpSpPr>
          <p:cNvPr id="418" name="object 4"/>
          <p:cNvGrpSpPr/>
          <p:nvPr/>
        </p:nvGrpSpPr>
        <p:grpSpPr>
          <a:xfrm>
            <a:off x="2295525" y="2272390"/>
            <a:ext cx="5357851" cy="856866"/>
            <a:chOff x="0" y="0"/>
            <a:chExt cx="5357850" cy="856864"/>
          </a:xfrm>
        </p:grpSpPr>
        <p:sp>
          <p:nvSpPr>
            <p:cNvPr id="416" name="Фигура"/>
            <p:cNvSpPr/>
            <p:nvPr/>
          </p:nvSpPr>
          <p:spPr>
            <a:xfrm>
              <a:off x="0" y="0"/>
              <a:ext cx="5357613" cy="85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73" y="0"/>
                  </a:moveTo>
                  <a:lnTo>
                    <a:pt x="527" y="0"/>
                  </a:lnTo>
                  <a:lnTo>
                    <a:pt x="361" y="184"/>
                  </a:lnTo>
                  <a:lnTo>
                    <a:pt x="216" y="695"/>
                  </a:lnTo>
                  <a:lnTo>
                    <a:pt x="102" y="1474"/>
                  </a:lnTo>
                  <a:lnTo>
                    <a:pt x="27" y="2462"/>
                  </a:lnTo>
                  <a:lnTo>
                    <a:pt x="0" y="3599"/>
                  </a:lnTo>
                  <a:lnTo>
                    <a:pt x="0" y="18001"/>
                  </a:lnTo>
                  <a:lnTo>
                    <a:pt x="27" y="19138"/>
                  </a:lnTo>
                  <a:lnTo>
                    <a:pt x="102" y="20126"/>
                  </a:lnTo>
                  <a:lnTo>
                    <a:pt x="216" y="20905"/>
                  </a:lnTo>
                  <a:lnTo>
                    <a:pt x="361" y="21416"/>
                  </a:lnTo>
                  <a:lnTo>
                    <a:pt x="527" y="21600"/>
                  </a:lnTo>
                  <a:lnTo>
                    <a:pt x="21073" y="21600"/>
                  </a:lnTo>
                  <a:lnTo>
                    <a:pt x="21239" y="21416"/>
                  </a:lnTo>
                  <a:lnTo>
                    <a:pt x="21384" y="20905"/>
                  </a:lnTo>
                  <a:lnTo>
                    <a:pt x="21498" y="20126"/>
                  </a:lnTo>
                  <a:lnTo>
                    <a:pt x="21573" y="19138"/>
                  </a:lnTo>
                  <a:lnTo>
                    <a:pt x="21600" y="18001"/>
                  </a:lnTo>
                  <a:lnTo>
                    <a:pt x="21600" y="3599"/>
                  </a:lnTo>
                  <a:lnTo>
                    <a:pt x="21573" y="2462"/>
                  </a:lnTo>
                  <a:lnTo>
                    <a:pt x="21498" y="1474"/>
                  </a:lnTo>
                  <a:lnTo>
                    <a:pt x="21384" y="695"/>
                  </a:lnTo>
                  <a:lnTo>
                    <a:pt x="21239" y="184"/>
                  </a:lnTo>
                  <a:lnTo>
                    <a:pt x="210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hueOff val="-206663"/>
                    <a:satOff val="29896"/>
                    <a:lumOff val="29240"/>
                  </a:schemeClr>
                </a:gs>
                <a:gs pos="35000">
                  <a:srgbClr val="D8C9EE"/>
                </a:gs>
                <a:gs pos="100000">
                  <a:schemeClr val="accent4">
                    <a:hueOff val="-242556"/>
                    <a:satOff val="32941"/>
                    <a:lumOff val="43328"/>
                  </a:schemeClr>
                </a:gs>
              </a:gsLst>
              <a:lin ang="16200000" scaled="0"/>
            </a:gradFill>
            <a:ln w="9525" cap="flat">
              <a:solidFill>
                <a:srgbClr val="7D60A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just">
                <a:defRPr sz="800" b="1"/>
              </a:pPr>
              <a:endParaRPr/>
            </a:p>
          </p:txBody>
        </p:sp>
        <p:sp>
          <p:nvSpPr>
            <p:cNvPr id="417" name="Переход на электронный документооборот"/>
            <p:cNvSpPr txBox="1"/>
            <p:nvPr/>
          </p:nvSpPr>
          <p:spPr>
            <a:xfrm>
              <a:off x="0" y="0"/>
              <a:ext cx="5357851" cy="395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just">
                <a:defRPr sz="800" b="1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   </a:t>
              </a:r>
            </a:p>
            <a:p>
              <a:pPr algn="just">
                <a:defRPr sz="2000" b="1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      Переход на электронный документооборот </a:t>
              </a:r>
            </a:p>
          </p:txBody>
        </p:sp>
      </p:grpSp>
      <p:grpSp>
        <p:nvGrpSpPr>
          <p:cNvPr id="421" name="object 9"/>
          <p:cNvGrpSpPr/>
          <p:nvPr/>
        </p:nvGrpSpPr>
        <p:grpSpPr>
          <a:xfrm>
            <a:off x="2295287" y="3477121"/>
            <a:ext cx="5429289" cy="866585"/>
            <a:chOff x="-237" y="-9715"/>
            <a:chExt cx="5429287" cy="866584"/>
          </a:xfrm>
        </p:grpSpPr>
        <p:sp>
          <p:nvSpPr>
            <p:cNvPr id="419" name="Фигура"/>
            <p:cNvSpPr/>
            <p:nvPr/>
          </p:nvSpPr>
          <p:spPr>
            <a:xfrm>
              <a:off x="0" y="0"/>
              <a:ext cx="5428814" cy="85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79" y="0"/>
                  </a:moveTo>
                  <a:lnTo>
                    <a:pt x="521" y="0"/>
                  </a:lnTo>
                  <a:lnTo>
                    <a:pt x="357" y="184"/>
                  </a:lnTo>
                  <a:lnTo>
                    <a:pt x="213" y="695"/>
                  </a:lnTo>
                  <a:lnTo>
                    <a:pt x="101" y="1475"/>
                  </a:lnTo>
                  <a:lnTo>
                    <a:pt x="27" y="2463"/>
                  </a:lnTo>
                  <a:lnTo>
                    <a:pt x="0" y="3602"/>
                  </a:lnTo>
                  <a:lnTo>
                    <a:pt x="0" y="18001"/>
                  </a:lnTo>
                  <a:lnTo>
                    <a:pt x="27" y="19140"/>
                  </a:lnTo>
                  <a:lnTo>
                    <a:pt x="101" y="20128"/>
                  </a:lnTo>
                  <a:lnTo>
                    <a:pt x="213" y="20906"/>
                  </a:lnTo>
                  <a:lnTo>
                    <a:pt x="357" y="21417"/>
                  </a:lnTo>
                  <a:lnTo>
                    <a:pt x="521" y="21600"/>
                  </a:lnTo>
                  <a:lnTo>
                    <a:pt x="21079" y="21600"/>
                  </a:lnTo>
                  <a:lnTo>
                    <a:pt x="21244" y="21417"/>
                  </a:lnTo>
                  <a:lnTo>
                    <a:pt x="21387" y="20906"/>
                  </a:lnTo>
                  <a:lnTo>
                    <a:pt x="21500" y="20128"/>
                  </a:lnTo>
                  <a:lnTo>
                    <a:pt x="21573" y="19140"/>
                  </a:lnTo>
                  <a:lnTo>
                    <a:pt x="21600" y="18001"/>
                  </a:lnTo>
                  <a:lnTo>
                    <a:pt x="21600" y="3602"/>
                  </a:lnTo>
                  <a:lnTo>
                    <a:pt x="21573" y="2463"/>
                  </a:lnTo>
                  <a:lnTo>
                    <a:pt x="21500" y="1475"/>
                  </a:lnTo>
                  <a:lnTo>
                    <a:pt x="21387" y="695"/>
                  </a:lnTo>
                  <a:lnTo>
                    <a:pt x="21244" y="184"/>
                  </a:lnTo>
                  <a:lnTo>
                    <a:pt x="2107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hueOff val="-39879"/>
                    <a:satOff val="52282"/>
                    <a:lumOff val="29251"/>
                  </a:schemeClr>
                </a:gs>
                <a:gs pos="35000">
                  <a:srgbClr val="FFBFBE"/>
                </a:gs>
                <a:gs pos="100000">
                  <a:schemeClr val="accent2">
                    <a:hueOff val="-44018"/>
                    <a:satOff val="52282"/>
                    <a:lumOff val="42346"/>
                  </a:schemeClr>
                </a:gs>
              </a:gsLst>
              <a:lin ang="16200000" scaled="0"/>
            </a:gradFill>
            <a:ln w="9525" cap="flat">
              <a:solidFill>
                <a:srgbClr val="BE4B48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000" b="1"/>
              </a:pPr>
              <a:endParaRPr/>
            </a:p>
          </p:txBody>
        </p:sp>
        <p:sp>
          <p:nvSpPr>
            <p:cNvPr id="420" name="Оптимизация работы врачей специалистов"/>
            <p:cNvSpPr txBox="1"/>
            <p:nvPr/>
          </p:nvSpPr>
          <p:spPr>
            <a:xfrm>
              <a:off x="-238" y="-9716"/>
              <a:ext cx="5429289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defRPr b="1"/>
              </a:pPr>
              <a:endParaRPr/>
            </a:p>
            <a:p>
              <a:pPr>
                <a:defRPr b="1"/>
              </a:pPr>
              <a:r>
                <a:t>      Оптимизация работы врачей специалистов</a:t>
              </a:r>
            </a:p>
          </p:txBody>
        </p:sp>
      </p:grpSp>
      <p:grpSp>
        <p:nvGrpSpPr>
          <p:cNvPr id="424" name="object 14"/>
          <p:cNvGrpSpPr/>
          <p:nvPr/>
        </p:nvGrpSpPr>
        <p:grpSpPr>
          <a:xfrm>
            <a:off x="2276221" y="4522607"/>
            <a:ext cx="5500727" cy="1343212"/>
            <a:chOff x="-243" y="-243108"/>
            <a:chExt cx="5500726" cy="1343211"/>
          </a:xfrm>
        </p:grpSpPr>
        <p:sp>
          <p:nvSpPr>
            <p:cNvPr id="422" name="Фигура"/>
            <p:cNvSpPr/>
            <p:nvPr/>
          </p:nvSpPr>
          <p:spPr>
            <a:xfrm>
              <a:off x="0" y="0"/>
              <a:ext cx="5500239" cy="856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76" y="0"/>
                  </a:moveTo>
                  <a:lnTo>
                    <a:pt x="524" y="0"/>
                  </a:lnTo>
                  <a:lnTo>
                    <a:pt x="359" y="184"/>
                  </a:lnTo>
                  <a:lnTo>
                    <a:pt x="215" y="695"/>
                  </a:lnTo>
                  <a:lnTo>
                    <a:pt x="101" y="1475"/>
                  </a:lnTo>
                  <a:lnTo>
                    <a:pt x="27" y="2463"/>
                  </a:lnTo>
                  <a:lnTo>
                    <a:pt x="0" y="3600"/>
                  </a:lnTo>
                  <a:lnTo>
                    <a:pt x="0" y="18000"/>
                  </a:lnTo>
                  <a:lnTo>
                    <a:pt x="27" y="19138"/>
                  </a:lnTo>
                  <a:lnTo>
                    <a:pt x="101" y="20127"/>
                  </a:lnTo>
                  <a:lnTo>
                    <a:pt x="215" y="20906"/>
                  </a:lnTo>
                  <a:lnTo>
                    <a:pt x="359" y="21417"/>
                  </a:lnTo>
                  <a:lnTo>
                    <a:pt x="524" y="21600"/>
                  </a:lnTo>
                  <a:lnTo>
                    <a:pt x="21076" y="21600"/>
                  </a:lnTo>
                  <a:lnTo>
                    <a:pt x="21241" y="21417"/>
                  </a:lnTo>
                  <a:lnTo>
                    <a:pt x="21385" y="20906"/>
                  </a:lnTo>
                  <a:lnTo>
                    <a:pt x="21499" y="20127"/>
                  </a:lnTo>
                  <a:lnTo>
                    <a:pt x="21573" y="19138"/>
                  </a:lnTo>
                  <a:lnTo>
                    <a:pt x="21600" y="18000"/>
                  </a:lnTo>
                  <a:lnTo>
                    <a:pt x="21600" y="3600"/>
                  </a:lnTo>
                  <a:lnTo>
                    <a:pt x="21573" y="2463"/>
                  </a:lnTo>
                  <a:lnTo>
                    <a:pt x="21499" y="1475"/>
                  </a:lnTo>
                  <a:lnTo>
                    <a:pt x="21385" y="695"/>
                  </a:lnTo>
                  <a:lnTo>
                    <a:pt x="21241" y="184"/>
                  </a:lnTo>
                  <a:lnTo>
                    <a:pt x="21076" y="0"/>
                  </a:lnTo>
                  <a:close/>
                </a:path>
              </a:pathLst>
            </a:custGeom>
            <a:solidFill>
              <a:schemeClr val="accent6"/>
            </a:solidFill>
            <a:ln w="38100" cap="flat">
              <a:solidFill>
                <a:srgbClr val="FFFFFF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tabLst>
                  <a:tab pos="571500" algn="l"/>
                </a:tabLst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3" name="Оптимизация  работы участковой службы"/>
            <p:cNvSpPr txBox="1"/>
            <p:nvPr/>
          </p:nvSpPr>
          <p:spPr>
            <a:xfrm>
              <a:off x="-244" y="-243109"/>
              <a:ext cx="5500727" cy="1343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tabLst>
                  <a:tab pos="571500" algn="l"/>
                </a:tabLst>
                <a:defRPr>
                  <a:solidFill>
                    <a:srgbClr val="006000"/>
                  </a:solidFill>
                </a:defRPr>
              </a:pPr>
              <a:endParaRPr/>
            </a:p>
            <a:p>
              <a:pPr>
                <a:tabLst>
                  <a:tab pos="571500" algn="l"/>
                </a:tabLst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  </a:t>
              </a:r>
            </a:p>
            <a:p>
              <a:pPr>
                <a:tabLst>
                  <a:tab pos="571500" algn="l"/>
                </a:tabLst>
                <a:defRPr b="1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      </a:t>
              </a:r>
              <a:r>
                <a:rPr>
                  <a:latin typeface="+mj-lt"/>
                  <a:ea typeface="+mj-ea"/>
                  <a:cs typeface="+mj-cs"/>
                  <a:sym typeface="Calibri"/>
                </a:rPr>
                <a:t>Оптимизация  работы участковой службы</a:t>
              </a:r>
              <a:endParaRPr>
                <a:solidFill>
                  <a:srgbClr val="FFFFFF"/>
                </a:solidFill>
              </a:endParaRPr>
            </a:p>
            <a:p>
              <a:pPr>
                <a:tabLst>
                  <a:tab pos="571500" algn="l"/>
                </a:tabLst>
                <a:defRPr>
                  <a:solidFill>
                    <a:srgbClr val="006000"/>
                  </a:solidFill>
                </a:defRPr>
              </a:pPr>
              <a:endParaRPr/>
            </a:p>
            <a:p>
              <a:pPr>
                <a:tabLst>
                  <a:tab pos="571500" algn="l"/>
                </a:tabLst>
                <a:defRPr>
                  <a:solidFill>
                    <a:srgbClr val="006000"/>
                  </a:solidFill>
                </a:defRPr>
              </a:pPr>
              <a:r>
                <a:t>      </a:t>
              </a:r>
            </a:p>
          </p:txBody>
        </p:sp>
      </p:grpSp>
      <p:sp>
        <p:nvSpPr>
          <p:cNvPr id="425" name="object 33"/>
          <p:cNvSpPr/>
          <p:nvPr/>
        </p:nvSpPr>
        <p:spPr>
          <a:xfrm>
            <a:off x="938203" y="2272390"/>
            <a:ext cx="720599" cy="698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365"/>
                </a:moveTo>
                <a:lnTo>
                  <a:pt x="283" y="2055"/>
                </a:lnTo>
                <a:lnTo>
                  <a:pt x="1054" y="985"/>
                </a:lnTo>
                <a:lnTo>
                  <a:pt x="2199" y="264"/>
                </a:lnTo>
                <a:lnTo>
                  <a:pt x="3601" y="0"/>
                </a:lnTo>
                <a:lnTo>
                  <a:pt x="17999" y="0"/>
                </a:lnTo>
                <a:lnTo>
                  <a:pt x="19401" y="264"/>
                </a:lnTo>
                <a:lnTo>
                  <a:pt x="20546" y="985"/>
                </a:lnTo>
                <a:lnTo>
                  <a:pt x="21317" y="2055"/>
                </a:lnTo>
                <a:lnTo>
                  <a:pt x="21600" y="3365"/>
                </a:lnTo>
                <a:lnTo>
                  <a:pt x="21600" y="18235"/>
                </a:lnTo>
                <a:lnTo>
                  <a:pt x="21317" y="19545"/>
                </a:lnTo>
                <a:lnTo>
                  <a:pt x="20546" y="20615"/>
                </a:lnTo>
                <a:lnTo>
                  <a:pt x="19401" y="21336"/>
                </a:lnTo>
                <a:lnTo>
                  <a:pt x="17999" y="21600"/>
                </a:lnTo>
                <a:lnTo>
                  <a:pt x="3601" y="21600"/>
                </a:lnTo>
                <a:lnTo>
                  <a:pt x="2199" y="21336"/>
                </a:lnTo>
                <a:lnTo>
                  <a:pt x="1054" y="20615"/>
                </a:lnTo>
                <a:lnTo>
                  <a:pt x="283" y="19545"/>
                </a:lnTo>
                <a:lnTo>
                  <a:pt x="0" y="18235"/>
                </a:lnTo>
                <a:lnTo>
                  <a:pt x="0" y="3365"/>
                </a:lnTo>
                <a:close/>
              </a:path>
            </a:pathLst>
          </a:custGeom>
          <a:solidFill>
            <a:srgbClr val="FFFFFF"/>
          </a:solidFill>
          <a:ln w="38100">
            <a:solidFill>
              <a:srgbClr val="7030A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6" name="object 40"/>
          <p:cNvSpPr txBox="1"/>
          <p:nvPr/>
        </p:nvSpPr>
        <p:spPr>
          <a:xfrm>
            <a:off x="1081078" y="2343828"/>
            <a:ext cx="25717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z="3600" b="1">
                <a:solidFill>
                  <a:srgbClr val="7030A0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427" name="object 34"/>
          <p:cNvSpPr/>
          <p:nvPr/>
        </p:nvSpPr>
        <p:spPr>
          <a:xfrm>
            <a:off x="938203" y="3486836"/>
            <a:ext cx="719138" cy="6996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365"/>
                </a:moveTo>
                <a:lnTo>
                  <a:pt x="283" y="2055"/>
                </a:lnTo>
                <a:lnTo>
                  <a:pt x="1054" y="985"/>
                </a:lnTo>
                <a:lnTo>
                  <a:pt x="2199" y="264"/>
                </a:lnTo>
                <a:lnTo>
                  <a:pt x="3600" y="0"/>
                </a:lnTo>
                <a:lnTo>
                  <a:pt x="17996" y="0"/>
                </a:lnTo>
                <a:lnTo>
                  <a:pt x="19398" y="264"/>
                </a:lnTo>
                <a:lnTo>
                  <a:pt x="20544" y="985"/>
                </a:lnTo>
                <a:lnTo>
                  <a:pt x="21317" y="2055"/>
                </a:lnTo>
                <a:lnTo>
                  <a:pt x="21600" y="3365"/>
                </a:lnTo>
                <a:lnTo>
                  <a:pt x="21600" y="18235"/>
                </a:lnTo>
                <a:lnTo>
                  <a:pt x="21317" y="19545"/>
                </a:lnTo>
                <a:lnTo>
                  <a:pt x="20544" y="20615"/>
                </a:lnTo>
                <a:lnTo>
                  <a:pt x="19398" y="21336"/>
                </a:lnTo>
                <a:lnTo>
                  <a:pt x="17996" y="21600"/>
                </a:lnTo>
                <a:lnTo>
                  <a:pt x="3600" y="21600"/>
                </a:lnTo>
                <a:lnTo>
                  <a:pt x="2199" y="21336"/>
                </a:lnTo>
                <a:lnTo>
                  <a:pt x="1054" y="20615"/>
                </a:lnTo>
                <a:lnTo>
                  <a:pt x="283" y="19545"/>
                </a:lnTo>
                <a:lnTo>
                  <a:pt x="0" y="18235"/>
                </a:lnTo>
                <a:lnTo>
                  <a:pt x="0" y="3365"/>
                </a:ln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2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8" name="object 35"/>
          <p:cNvSpPr txBox="1"/>
          <p:nvPr/>
        </p:nvSpPr>
        <p:spPr>
          <a:xfrm>
            <a:off x="1152516" y="3558274"/>
            <a:ext cx="25717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z="3600" b="1">
                <a:solidFill>
                  <a:schemeClr val="accent2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429" name="object 36"/>
          <p:cNvSpPr/>
          <p:nvPr/>
        </p:nvSpPr>
        <p:spPr>
          <a:xfrm>
            <a:off x="938203" y="4772720"/>
            <a:ext cx="720726" cy="7694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365"/>
                </a:moveTo>
                <a:lnTo>
                  <a:pt x="283" y="2055"/>
                </a:lnTo>
                <a:lnTo>
                  <a:pt x="1054" y="985"/>
                </a:lnTo>
                <a:lnTo>
                  <a:pt x="2199" y="264"/>
                </a:lnTo>
                <a:lnTo>
                  <a:pt x="3600" y="0"/>
                </a:lnTo>
                <a:lnTo>
                  <a:pt x="18000" y="0"/>
                </a:lnTo>
                <a:lnTo>
                  <a:pt x="19401" y="264"/>
                </a:lnTo>
                <a:lnTo>
                  <a:pt x="20546" y="985"/>
                </a:lnTo>
                <a:lnTo>
                  <a:pt x="21317" y="2055"/>
                </a:lnTo>
                <a:lnTo>
                  <a:pt x="21600" y="3365"/>
                </a:lnTo>
                <a:lnTo>
                  <a:pt x="21600" y="18235"/>
                </a:lnTo>
                <a:lnTo>
                  <a:pt x="21317" y="19545"/>
                </a:lnTo>
                <a:lnTo>
                  <a:pt x="20546" y="20615"/>
                </a:lnTo>
                <a:lnTo>
                  <a:pt x="19401" y="21336"/>
                </a:lnTo>
                <a:lnTo>
                  <a:pt x="18000" y="21600"/>
                </a:lnTo>
                <a:lnTo>
                  <a:pt x="3600" y="21600"/>
                </a:lnTo>
                <a:lnTo>
                  <a:pt x="2199" y="21336"/>
                </a:lnTo>
                <a:lnTo>
                  <a:pt x="1054" y="20615"/>
                </a:lnTo>
                <a:lnTo>
                  <a:pt x="283" y="19545"/>
                </a:lnTo>
                <a:lnTo>
                  <a:pt x="0" y="18235"/>
                </a:lnTo>
                <a:lnTo>
                  <a:pt x="0" y="3365"/>
                </a:lnTo>
                <a:close/>
              </a:path>
            </a:pathLst>
          </a:custGeom>
          <a:solidFill>
            <a:srgbClr val="FFFFFF"/>
          </a:solidFill>
          <a:ln w="38100">
            <a:solidFill>
              <a:srgbClr val="E46C0A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0" name="object 41"/>
          <p:cNvSpPr txBox="1"/>
          <p:nvPr/>
        </p:nvSpPr>
        <p:spPr>
          <a:xfrm>
            <a:off x="1081078" y="4415530"/>
            <a:ext cx="257176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3600" b="1">
                <a:solidFill>
                  <a:srgbClr val="E46C0A"/>
                </a:solidFill>
              </a:defRPr>
            </a:pPr>
            <a:endParaRPr/>
          </a:p>
          <a:p>
            <a:pPr indent="12700">
              <a:defRPr sz="3600" b="1">
                <a:solidFill>
                  <a:srgbClr val="E46C0A"/>
                </a:solidFill>
              </a:defRPr>
            </a:pPr>
            <a:r>
              <a:t>3</a:t>
            </a:r>
          </a:p>
        </p:txBody>
      </p:sp>
      <p:sp>
        <p:nvSpPr>
          <p:cNvPr id="431" name="Прямоугольник 19"/>
          <p:cNvSpPr/>
          <p:nvPr/>
        </p:nvSpPr>
        <p:spPr>
          <a:xfrm>
            <a:off x="0" y="908720"/>
            <a:ext cx="8715404" cy="14287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2" name="Прямоугольник 26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3" name="Прямоугольник 27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TextBox 32"/>
          <p:cNvSpPr txBox="1"/>
          <p:nvPr/>
        </p:nvSpPr>
        <p:spPr>
          <a:xfrm>
            <a:off x="0" y="-23214"/>
            <a:ext cx="9144001" cy="1790984"/>
          </a:xfrm>
          <a:prstGeom prst="rect">
            <a:avLst/>
          </a:prstGeom>
          <a:solidFill>
            <a:srgbClr val="8EB4E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>
              <a:defRPr sz="24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ГБУ РД «ДЕТСКАЯ ПОЛИКЛИНИКА №1»</a:t>
            </a:r>
          </a:p>
          <a:p>
            <a:pPr algn="ctr">
              <a:defRPr sz="3600" b="1" i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>
              <a:defRPr sz="3600" b="1" i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СПАСИБО ЗА ВНИМАНИЕ!</a:t>
            </a:r>
          </a:p>
        </p:txBody>
      </p:sp>
      <p:sp>
        <p:nvSpPr>
          <p:cNvPr id="436" name="Прямоугольник 33"/>
          <p:cNvSpPr/>
          <p:nvPr/>
        </p:nvSpPr>
        <p:spPr>
          <a:xfrm>
            <a:off x="8715403" y="0"/>
            <a:ext cx="214283" cy="6858000"/>
          </a:xfrm>
          <a:prstGeom prst="rect">
            <a:avLst/>
          </a:prstGeom>
          <a:solidFill>
            <a:srgbClr val="8EB4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7" name="Прямоугольник 34"/>
          <p:cNvSpPr/>
          <p:nvPr/>
        </p:nvSpPr>
        <p:spPr>
          <a:xfrm>
            <a:off x="8929717" y="0"/>
            <a:ext cx="214283" cy="6858000"/>
          </a:xfrm>
          <a:prstGeom prst="rect">
            <a:avLst/>
          </a:prstGeom>
          <a:solidFill>
            <a:srgbClr val="8EB4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38" name="zuuUHoNEQQyA3clOw9ACWw.jpg" descr="zuuUHoNEQQyA3clOw9ACWw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174510" y="1795077"/>
            <a:ext cx="6794980" cy="50962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Прямоугольник 9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Прямоугольник 10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TextBox 14"/>
          <p:cNvSpPr txBox="1"/>
          <p:nvPr/>
        </p:nvSpPr>
        <p:spPr>
          <a:xfrm>
            <a:off x="1842965" y="-24289"/>
            <a:ext cx="6840761" cy="667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2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ПРОЕКТНЫЙ  ОФИС  ГБУ РД ДЕТСКАЯ ПОЛИКЛИНИКА №1</a:t>
            </a:r>
          </a:p>
        </p:txBody>
      </p:sp>
      <p:sp>
        <p:nvSpPr>
          <p:cNvPr id="146" name="Прямоугольник 16"/>
          <p:cNvSpPr/>
          <p:nvPr/>
        </p:nvSpPr>
        <p:spPr>
          <a:xfrm>
            <a:off x="34786" y="692696"/>
            <a:ext cx="8715404" cy="14287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7" name="Прямоугольник 21"/>
          <p:cNvSpPr txBox="1"/>
          <p:nvPr/>
        </p:nvSpPr>
        <p:spPr>
          <a:xfrm>
            <a:off x="-1" y="2301387"/>
            <a:ext cx="8784978" cy="371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1600"/>
            </a:pPr>
            <a:r>
              <a:t>Шавлиева Суна Шакировна - Администратор проекта/медсестра ортопеда ГБУ РД «ДП №1»</a:t>
            </a:r>
          </a:p>
          <a:p>
            <a:pPr algn="just">
              <a:defRPr sz="1600"/>
            </a:pPr>
            <a:endParaRPr/>
          </a:p>
          <a:p>
            <a:pPr algn="just">
              <a:defRPr sz="1600"/>
            </a:pPr>
            <a:r>
              <a:t>Гасанова Зарема Абдурахмановна - Ответственный за улучшение/медсестра подросткового кабинета  ГБУ РД «ДП №1»</a:t>
            </a:r>
          </a:p>
          <a:p>
            <a:pPr algn="just">
              <a:defRPr sz="1600"/>
            </a:pPr>
            <a:endParaRPr/>
          </a:p>
          <a:p>
            <a:pPr algn="just">
              <a:defRPr sz="1600"/>
            </a:pPr>
            <a:r>
              <a:t>Алиев Арсен Гаджимурадович - Ответственный за стандартизацию/врач-педиатр подросткового кабинета ГБУ РД «ДП №1»</a:t>
            </a:r>
          </a:p>
          <a:p>
            <a:pPr algn="just">
              <a:defRPr sz="1600"/>
            </a:pPr>
            <a:endParaRPr/>
          </a:p>
          <a:p>
            <a:pPr algn="just">
              <a:defRPr sz="1600"/>
            </a:pPr>
            <a:r>
              <a:t>Рачиева Анастасия Валерьевна - Ответственный за визуализацию/ медрегистратор ГБУ РД «ДП №1»</a:t>
            </a:r>
          </a:p>
          <a:p>
            <a:pPr algn="just">
              <a:defRPr sz="1600"/>
            </a:pPr>
            <a:endParaRPr/>
          </a:p>
          <a:p>
            <a:pPr algn="just">
              <a:defRPr sz="1600"/>
            </a:pPr>
            <a:r>
              <a:t>Махмудова Алина Сайпуллаевна - Ответственный за информирование/медсестра-гинеколог ГБУ РД «ДП №1»</a:t>
            </a:r>
          </a:p>
          <a:p>
            <a:pPr algn="just">
              <a:defRPr sz="1600"/>
            </a:pPr>
            <a:endParaRPr/>
          </a:p>
        </p:txBody>
      </p:sp>
      <p:grpSp>
        <p:nvGrpSpPr>
          <p:cNvPr id="150" name="Скругленный прямоугольник 22"/>
          <p:cNvGrpSpPr/>
          <p:nvPr/>
        </p:nvGrpSpPr>
        <p:grpSpPr>
          <a:xfrm>
            <a:off x="179511" y="886366"/>
            <a:ext cx="3816426" cy="332741"/>
            <a:chOff x="0" y="171450"/>
            <a:chExt cx="3816424" cy="332740"/>
          </a:xfrm>
        </p:grpSpPr>
        <p:sp>
          <p:nvSpPr>
            <p:cNvPr id="148" name="Закругленный прямоугольник"/>
            <p:cNvSpPr/>
            <p:nvPr/>
          </p:nvSpPr>
          <p:spPr>
            <a:xfrm>
              <a:off x="0" y="193804"/>
              <a:ext cx="3816425" cy="28803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9" name="Руководитель проектного офиса"/>
            <p:cNvSpPr txBox="1"/>
            <p:nvPr/>
          </p:nvSpPr>
          <p:spPr>
            <a:xfrm>
              <a:off x="14060" y="171450"/>
              <a:ext cx="3788304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r>
                <a:t>Руководитель проектного офиса</a:t>
              </a:r>
            </a:p>
          </p:txBody>
        </p:sp>
      </p:grpSp>
      <p:sp>
        <p:nvSpPr>
          <p:cNvPr id="151" name="TextBox 23"/>
          <p:cNvSpPr txBox="1"/>
          <p:nvPr/>
        </p:nvSpPr>
        <p:spPr>
          <a:xfrm>
            <a:off x="107503" y="1268759"/>
            <a:ext cx="7308306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700"/>
            </a:lvl1pPr>
          </a:lstStyle>
          <a:p>
            <a:r>
              <a:t>Мадиева Заира Магомедрасуловна– заведующая отделением медико-социальной помощи ГБУ РД «ДП №1»</a:t>
            </a:r>
          </a:p>
        </p:txBody>
      </p:sp>
      <p:grpSp>
        <p:nvGrpSpPr>
          <p:cNvPr id="154" name="Скругленный прямоугольник 24"/>
          <p:cNvGrpSpPr/>
          <p:nvPr/>
        </p:nvGrpSpPr>
        <p:grpSpPr>
          <a:xfrm>
            <a:off x="107504" y="1812625"/>
            <a:ext cx="3888433" cy="383541"/>
            <a:chOff x="0" y="0"/>
            <a:chExt cx="3888432" cy="383540"/>
          </a:xfrm>
        </p:grpSpPr>
        <p:sp>
          <p:nvSpPr>
            <p:cNvPr id="152" name="Закругленный прямоугольник"/>
            <p:cNvSpPr/>
            <p:nvPr/>
          </p:nvSpPr>
          <p:spPr>
            <a:xfrm>
              <a:off x="0" y="47754"/>
              <a:ext cx="3888433" cy="28803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3" name="Команда проектного офиса"/>
            <p:cNvSpPr txBox="1"/>
            <p:nvPr/>
          </p:nvSpPr>
          <p:spPr>
            <a:xfrm>
              <a:off x="14060" y="0"/>
              <a:ext cx="3860312" cy="383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Команда проектного офиса</a:t>
              </a:r>
            </a:p>
          </p:txBody>
        </p:sp>
      </p:grpSp>
      <p:grpSp>
        <p:nvGrpSpPr>
          <p:cNvPr id="157" name="Скругленный прямоугольник 26"/>
          <p:cNvGrpSpPr/>
          <p:nvPr/>
        </p:nvGrpSpPr>
        <p:grpSpPr>
          <a:xfrm>
            <a:off x="107504" y="5713223"/>
            <a:ext cx="3888433" cy="383541"/>
            <a:chOff x="0" y="0"/>
            <a:chExt cx="3888432" cy="383540"/>
          </a:xfrm>
        </p:grpSpPr>
        <p:sp>
          <p:nvSpPr>
            <p:cNvPr id="155" name="Закругленный прямоугольник"/>
            <p:cNvSpPr/>
            <p:nvPr/>
          </p:nvSpPr>
          <p:spPr>
            <a:xfrm>
              <a:off x="0" y="47754"/>
              <a:ext cx="3888433" cy="28803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38100" cap="flat">
              <a:solidFill>
                <a:srgbClr val="FFFFFF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6" name="Заказчик проекта"/>
            <p:cNvSpPr txBox="1"/>
            <p:nvPr/>
          </p:nvSpPr>
          <p:spPr>
            <a:xfrm>
              <a:off x="14060" y="0"/>
              <a:ext cx="3860312" cy="383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Заказчик проекта</a:t>
              </a:r>
            </a:p>
          </p:txBody>
        </p:sp>
      </p:grpSp>
      <p:sp>
        <p:nvSpPr>
          <p:cNvPr id="158" name="TextBox 27"/>
          <p:cNvSpPr txBox="1"/>
          <p:nvPr/>
        </p:nvSpPr>
        <p:spPr>
          <a:xfrm>
            <a:off x="71499" y="6117549"/>
            <a:ext cx="4032450" cy="81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r>
              <a:t>Абдулагаджиева Оксана Саидовна - главный врач ГБУ РД «ДП №1»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Прямоугольник 9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" name="Прямоугольник 10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" name="TextBox 14"/>
          <p:cNvSpPr txBox="1"/>
          <p:nvPr/>
        </p:nvSpPr>
        <p:spPr>
          <a:xfrm>
            <a:off x="1844100" y="72571"/>
            <a:ext cx="6871273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2400" b="1" cap="all"/>
            </a:lvl1pPr>
          </a:lstStyle>
          <a:p>
            <a:r>
              <a:t>СПИСОК ПРОЕКТОВ ГБУ РД ДЕТСКАЯ ПОЛИКЛИНИКА №1</a:t>
            </a:r>
          </a:p>
        </p:txBody>
      </p:sp>
      <p:sp>
        <p:nvSpPr>
          <p:cNvPr id="163" name="Прямоугольник 16"/>
          <p:cNvSpPr/>
          <p:nvPr/>
        </p:nvSpPr>
        <p:spPr>
          <a:xfrm>
            <a:off x="0" y="981867"/>
            <a:ext cx="8715404" cy="142877"/>
          </a:xfrm>
          <a:prstGeom prst="rect">
            <a:avLst/>
          </a:prstGeom>
          <a:solidFill>
            <a:srgbClr val="00FF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72" name="Схема 13"/>
          <p:cNvGrpSpPr/>
          <p:nvPr/>
        </p:nvGrpSpPr>
        <p:grpSpPr>
          <a:xfrm>
            <a:off x="428533" y="1260646"/>
            <a:ext cx="6066716" cy="4013317"/>
            <a:chOff x="-20734" y="0"/>
            <a:chExt cx="6066714" cy="4013315"/>
          </a:xfrm>
        </p:grpSpPr>
        <p:grpSp>
          <p:nvGrpSpPr>
            <p:cNvPr id="166" name="Группа"/>
            <p:cNvGrpSpPr/>
            <p:nvPr/>
          </p:nvGrpSpPr>
          <p:grpSpPr>
            <a:xfrm>
              <a:off x="0" y="0"/>
              <a:ext cx="6045980" cy="737742"/>
              <a:chOff x="0" y="0"/>
              <a:chExt cx="6045979" cy="737741"/>
            </a:xfrm>
          </p:grpSpPr>
          <p:sp>
            <p:nvSpPr>
              <p:cNvPr id="164" name="Закругленный прямоугольник"/>
              <p:cNvSpPr/>
              <p:nvPr/>
            </p:nvSpPr>
            <p:spPr>
              <a:xfrm>
                <a:off x="0" y="0"/>
                <a:ext cx="6045980" cy="737742"/>
              </a:xfrm>
              <a:prstGeom prst="roundRect">
                <a:avLst>
                  <a:gd name="adj" fmla="val 7500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2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5" name="№1 «Оптимизация работы регистратуры, снижения времени ожидания записи в 2 раза»"/>
              <p:cNvSpPr txBox="1"/>
              <p:nvPr/>
            </p:nvSpPr>
            <p:spPr>
              <a:xfrm>
                <a:off x="16189" y="31050"/>
                <a:ext cx="6013602" cy="675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№1 «Оптимизация работы регистратуры, снижения времени ожидания записи в 2 раза»</a:t>
                </a:r>
              </a:p>
            </p:txBody>
          </p:sp>
        </p:grpSp>
        <p:sp>
          <p:nvSpPr>
            <p:cNvPr id="167" name="Группа"/>
            <p:cNvSpPr/>
            <p:nvPr/>
          </p:nvSpPr>
          <p:spPr>
            <a:xfrm>
              <a:off x="-20735" y="2170061"/>
              <a:ext cx="6045981" cy="737743"/>
            </a:xfrm>
            <a:prstGeom prst="roundRect">
              <a:avLst>
                <a:gd name="adj" fmla="val 7500"/>
              </a:avLst>
            </a:prstGeom>
            <a:solidFill>
              <a:schemeClr val="accent1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700">
                  <a:solidFill>
                    <a:srgbClr val="FFFFFF"/>
                  </a:solidFill>
                </a:defRPr>
              </a:pPr>
              <a:r>
                <a:rPr sz="1900"/>
                <a:t>№3</a:t>
              </a:r>
              <a:r>
                <a:t> «Сокращение времени прохождения профилактических осмотров детей раннего возраста»</a:t>
              </a:r>
            </a:p>
          </p:txBody>
        </p:sp>
        <p:grpSp>
          <p:nvGrpSpPr>
            <p:cNvPr id="170" name="Группа"/>
            <p:cNvGrpSpPr/>
            <p:nvPr/>
          </p:nvGrpSpPr>
          <p:grpSpPr>
            <a:xfrm>
              <a:off x="-1" y="1085030"/>
              <a:ext cx="6045981" cy="737743"/>
              <a:chOff x="0" y="0"/>
              <a:chExt cx="6045979" cy="737741"/>
            </a:xfrm>
          </p:grpSpPr>
          <p:sp>
            <p:nvSpPr>
              <p:cNvPr id="168" name="Закругленный прямоугольник"/>
              <p:cNvSpPr/>
              <p:nvPr/>
            </p:nvSpPr>
            <p:spPr>
              <a:xfrm>
                <a:off x="0" y="0"/>
                <a:ext cx="6045980" cy="737742"/>
              </a:xfrm>
              <a:prstGeom prst="roundRect">
                <a:avLst>
                  <a:gd name="adj" fmla="val 7500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9" name="№2 «Разделение потоков условно «больных и здоровых» пациентов»"/>
              <p:cNvSpPr txBox="1"/>
              <p:nvPr/>
            </p:nvSpPr>
            <p:spPr>
              <a:xfrm>
                <a:off x="16189" y="16189"/>
                <a:ext cx="6013602" cy="675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№2 «Разделение потоков условно «больных и здоровых» пациентов»</a:t>
                </a:r>
              </a:p>
            </p:txBody>
          </p:sp>
        </p:grpSp>
        <p:sp>
          <p:nvSpPr>
            <p:cNvPr id="171" name="Группа"/>
            <p:cNvSpPr/>
            <p:nvPr/>
          </p:nvSpPr>
          <p:spPr>
            <a:xfrm>
              <a:off x="0" y="3275573"/>
              <a:ext cx="6045980" cy="737743"/>
            </a:xfrm>
            <a:prstGeom prst="roundRect">
              <a:avLst>
                <a:gd name="adj" fmla="val 7500"/>
              </a:avLst>
            </a:prstGeom>
            <a:solidFill>
              <a:schemeClr val="accent1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500" b="1">
                  <a:solidFill>
                    <a:srgbClr val="FFFFFF"/>
                  </a:solidFill>
                </a:defRPr>
              </a:pPr>
              <a:r>
                <a:rPr sz="1900"/>
                <a:t>№4</a:t>
              </a:r>
              <a:r>
                <a:t> «Сокращение времени прохождения профилактических осмотров детей школьного и дошкольного возраста»</a:t>
              </a:r>
            </a:p>
          </p:txBody>
        </p:sp>
      </p:grpSp>
      <p:sp>
        <p:nvSpPr>
          <p:cNvPr id="173" name="Группа"/>
          <p:cNvSpPr/>
          <p:nvPr/>
        </p:nvSpPr>
        <p:spPr>
          <a:xfrm>
            <a:off x="428533" y="5659397"/>
            <a:ext cx="6045981" cy="737743"/>
          </a:xfrm>
          <a:prstGeom prst="roundRect">
            <a:avLst>
              <a:gd name="adj" fmla="val 7500"/>
            </a:avLst>
          </a:prstGeom>
          <a:solidFill>
            <a:schemeClr val="accent1"/>
          </a:solidFill>
          <a:ln w="254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t>№5 «Оптимизация работы кабинета вакцинопрофилактики»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Прямоугольник 32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" name="Прямоугольник 33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" name="Прямоугольник 34"/>
          <p:cNvSpPr/>
          <p:nvPr/>
        </p:nvSpPr>
        <p:spPr>
          <a:xfrm>
            <a:off x="-20735" y="701373"/>
            <a:ext cx="8715405" cy="14287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" name="TextBox 20"/>
          <p:cNvSpPr txBox="1"/>
          <p:nvPr/>
        </p:nvSpPr>
        <p:spPr>
          <a:xfrm>
            <a:off x="2411759" y="33693"/>
            <a:ext cx="6347050" cy="66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2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СПИСОК ПРОЕКТОВ ГБУ РД ДЕТСКАЯ ПОЛИКЛИНИКА №1</a:t>
            </a:r>
          </a:p>
        </p:txBody>
      </p:sp>
      <p:sp>
        <p:nvSpPr>
          <p:cNvPr id="179" name="№1 «Оптимизация работы регистратуры, снижения времени ожидания записи в 2 раза»"/>
          <p:cNvSpPr/>
          <p:nvPr/>
        </p:nvSpPr>
        <p:spPr>
          <a:xfrm>
            <a:off x="107146" y="992074"/>
            <a:ext cx="6045980" cy="737742"/>
          </a:xfrm>
          <a:prstGeom prst="roundRect">
            <a:avLst>
              <a:gd name="adj" fmla="val 7500"/>
            </a:avLst>
          </a:prstGeom>
          <a:solidFill>
            <a:schemeClr val="accent1"/>
          </a:solidFill>
          <a:ln w="254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t>№1 «Оптимизация работы регистратуры, снижения времени ожидания записи в 2 раза»</a:t>
            </a:r>
          </a:p>
        </p:txBody>
      </p:sp>
      <p:pic>
        <p:nvPicPr>
          <p:cNvPr id="180" name="UMSshawvSsKAxWhlHzYA5w.jpg" descr="UMSshawvSsKAxWhlHzYA5w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138" y="1716895"/>
            <a:ext cx="3148128" cy="2361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%63oO871TF2Zr02dB0vKfg.jpg" descr="%63oO871TF2Zr02dB0vKfg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138" y="4468946"/>
            <a:ext cx="3148128" cy="2361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4kF6hmyfR2uC7PlskZ782Q.jpg" descr="4kF6hmyfR2uC7PlskZ782Q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254022" y="1716895"/>
            <a:ext cx="3148129" cy="2361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03qnpmvlRYW3GBUEo9YpGw.jpg" descr="03qnpmvlRYW3GBUEo9YpGw.jp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254023" y="4468946"/>
            <a:ext cx="3148127" cy="2361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dvWcakeUQSm52ydai16J6g.jpg" descr="dvWcakeUQSm52ydai16J6g.jp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6340115" y="2568289"/>
            <a:ext cx="2379472" cy="31726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Заголовок 1"/>
          <p:cNvSpPr txBox="1"/>
          <p:nvPr/>
        </p:nvSpPr>
        <p:spPr>
          <a:xfrm>
            <a:off x="642909" y="5483209"/>
            <a:ext cx="8229601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b="1">
                <a:solidFill>
                  <a:srgbClr val="C00000"/>
                </a:solidFill>
              </a:defRPr>
            </a:pPr>
            <a:r>
              <a:t>          </a:t>
            </a:r>
            <a:br/>
            <a:endParaRPr/>
          </a:p>
        </p:txBody>
      </p:sp>
      <p:sp>
        <p:nvSpPr>
          <p:cNvPr id="187" name="TextBox 28"/>
          <p:cNvSpPr txBox="1"/>
          <p:nvPr/>
        </p:nvSpPr>
        <p:spPr>
          <a:xfrm>
            <a:off x="1970263" y="316830"/>
            <a:ext cx="6786611" cy="66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2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Карточка проекта «оптимизация работы регистратуры»</a:t>
            </a:r>
          </a:p>
        </p:txBody>
      </p:sp>
      <p:sp>
        <p:nvSpPr>
          <p:cNvPr id="188" name="Прямоугольник 35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" name="Прямоугольник 36"/>
          <p:cNvSpPr/>
          <p:nvPr/>
        </p:nvSpPr>
        <p:spPr>
          <a:xfrm>
            <a:off x="8715403" y="124408"/>
            <a:ext cx="214315" cy="6858001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" name="Прямоугольник 37"/>
          <p:cNvSpPr/>
          <p:nvPr/>
        </p:nvSpPr>
        <p:spPr>
          <a:xfrm>
            <a:off x="0" y="908720"/>
            <a:ext cx="8715404" cy="11772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91" name="X7IyrFUISQ22cJJQnQck7A.jpg" descr="X7IyrFUISQ22cJJQnQck7A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5400000">
            <a:off x="1459674" y="80444"/>
            <a:ext cx="5796056" cy="77280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Прямоугольник 33"/>
          <p:cNvSpPr/>
          <p:nvPr/>
        </p:nvSpPr>
        <p:spPr>
          <a:xfrm>
            <a:off x="8715403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Прямоугольник 34"/>
          <p:cNvSpPr/>
          <p:nvPr/>
        </p:nvSpPr>
        <p:spPr>
          <a:xfrm>
            <a:off x="-20735" y="701373"/>
            <a:ext cx="8715405" cy="14287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5" name="TextBox 20"/>
          <p:cNvSpPr txBox="1"/>
          <p:nvPr/>
        </p:nvSpPr>
        <p:spPr>
          <a:xfrm>
            <a:off x="2411759" y="33693"/>
            <a:ext cx="6347050" cy="66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2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СПИСОК ПРОЕКТОВ ГБУ РД ДЕТСКАЯ ПОЛИКЛИНИКА №1</a:t>
            </a:r>
          </a:p>
        </p:txBody>
      </p:sp>
      <p:grpSp>
        <p:nvGrpSpPr>
          <p:cNvPr id="198" name="Группа"/>
          <p:cNvGrpSpPr/>
          <p:nvPr/>
        </p:nvGrpSpPr>
        <p:grpSpPr>
          <a:xfrm>
            <a:off x="96778" y="1008947"/>
            <a:ext cx="6045981" cy="737743"/>
            <a:chOff x="0" y="0"/>
            <a:chExt cx="6045979" cy="737741"/>
          </a:xfrm>
        </p:grpSpPr>
        <p:sp>
          <p:nvSpPr>
            <p:cNvPr id="196" name="Закругленный прямоугольник"/>
            <p:cNvSpPr/>
            <p:nvPr/>
          </p:nvSpPr>
          <p:spPr>
            <a:xfrm>
              <a:off x="0" y="0"/>
              <a:ext cx="6045980" cy="737742"/>
            </a:xfrm>
            <a:prstGeom prst="roundRect">
              <a:avLst>
                <a:gd name="adj" fmla="val 7500"/>
              </a:avLst>
            </a:prstGeom>
            <a:solidFill>
              <a:schemeClr val="accent1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№2 «Разделение потоков условно «больных и здоровых» пациентов»"/>
            <p:cNvSpPr txBox="1"/>
            <p:nvPr/>
          </p:nvSpPr>
          <p:spPr>
            <a:xfrm>
              <a:off x="16189" y="16189"/>
              <a:ext cx="6013602" cy="675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000" b="1">
                  <a:solidFill>
                    <a:srgbClr val="FFFFFF"/>
                  </a:solidFill>
                </a:defRPr>
              </a:lvl1pPr>
            </a:lstStyle>
            <a:p>
              <a:r>
                <a:t>№2 «Разделение потоков условно «больных и здоровых» пациентов»</a:t>
              </a:r>
            </a:p>
          </p:txBody>
        </p:sp>
      </p:grpSp>
      <p:pic>
        <p:nvPicPr>
          <p:cNvPr id="199" name="nD1RIJYXQg6DjYjiz+g79g.jpg" descr="nD1RIJYXQg6DjYjiz+g79g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2326" y="1776528"/>
            <a:ext cx="3998440" cy="2998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TqfyuJ3IRVC9hTn07TVUQw.jpg" descr="TqfyuJ3IRVC9hTn07TVUQw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012518" y="3283387"/>
            <a:ext cx="4641188" cy="34808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Заголовок 1"/>
          <p:cNvSpPr txBox="1"/>
          <p:nvPr/>
        </p:nvSpPr>
        <p:spPr>
          <a:xfrm>
            <a:off x="642909" y="5483209"/>
            <a:ext cx="8229601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b="1">
                <a:solidFill>
                  <a:srgbClr val="C00000"/>
                </a:solidFill>
              </a:defRPr>
            </a:pPr>
            <a:r>
              <a:t>          </a:t>
            </a:r>
            <a:br/>
            <a:endParaRPr/>
          </a:p>
        </p:txBody>
      </p:sp>
      <p:sp>
        <p:nvSpPr>
          <p:cNvPr id="203" name="TextBox 28"/>
          <p:cNvSpPr txBox="1"/>
          <p:nvPr/>
        </p:nvSpPr>
        <p:spPr>
          <a:xfrm>
            <a:off x="1918426" y="285728"/>
            <a:ext cx="67866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2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карточочка проекта «разделение потоков »</a:t>
            </a:r>
          </a:p>
        </p:txBody>
      </p:sp>
      <p:sp>
        <p:nvSpPr>
          <p:cNvPr id="204" name="Прямоугольник 35"/>
          <p:cNvSpPr/>
          <p:nvPr/>
        </p:nvSpPr>
        <p:spPr>
          <a:xfrm>
            <a:off x="8929685" y="0"/>
            <a:ext cx="214315" cy="6858000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5" name="Прямоугольник 36"/>
          <p:cNvSpPr/>
          <p:nvPr/>
        </p:nvSpPr>
        <p:spPr>
          <a:xfrm>
            <a:off x="8715403" y="0"/>
            <a:ext cx="214315" cy="6858001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6" name="Прямоугольник 37"/>
          <p:cNvSpPr/>
          <p:nvPr/>
        </p:nvSpPr>
        <p:spPr>
          <a:xfrm>
            <a:off x="0" y="908720"/>
            <a:ext cx="8715404" cy="117727"/>
          </a:xfrm>
          <a:prstGeom prst="rect">
            <a:avLst/>
          </a:prstGeom>
          <a:solidFill>
            <a:srgbClr val="558E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7" name="BVGiFSb7Tv+RwaHovUbv8A.jpg" descr="BVGiFSb7Tv+RwaHovUbv8A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5400000">
            <a:off x="1461552" y="62669"/>
            <a:ext cx="5792300" cy="7723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1388</Words>
  <PresentationFormat>Экран (4:3)</PresentationFormat>
  <Paragraphs>253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БЫЛО</vt:lpstr>
      <vt:lpstr>Слайд 20</vt:lpstr>
      <vt:lpstr>Слайд 21</vt:lpstr>
      <vt:lpstr>Оптимизация направления потоков пациентов: цветовое решение разграничения зон потоков</vt:lpstr>
      <vt:lpstr>Разработана система навигации </vt:lpstr>
      <vt:lpstr>Разработана система навигации </vt:lpstr>
      <vt:lpstr>Разработана система навигации </vt:lpstr>
      <vt:lpstr>Оптимизация направления потоков пациентов : цветовое решение разграничения зон потоков</vt:lpstr>
      <vt:lpstr>Организована работа кабинета первичного приема  для больных с острой патологией с отдельным входом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pomPRAV</dc:creator>
  <cp:lastModifiedBy>pomPRAV</cp:lastModifiedBy>
  <cp:revision>1</cp:revision>
  <dcterms:modified xsi:type="dcterms:W3CDTF">2019-02-11T09:14:14Z</dcterms:modified>
</cp:coreProperties>
</file>