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4"/>
  </p:notesMasterIdLst>
  <p:sldIdLst>
    <p:sldId id="327" r:id="rId2"/>
    <p:sldId id="283" r:id="rId3"/>
    <p:sldId id="328" r:id="rId4"/>
    <p:sldId id="330" r:id="rId5"/>
    <p:sldId id="352" r:id="rId6"/>
    <p:sldId id="353" r:id="rId7"/>
    <p:sldId id="354" r:id="rId8"/>
    <p:sldId id="336" r:id="rId9"/>
    <p:sldId id="337" r:id="rId10"/>
    <p:sldId id="340" r:id="rId11"/>
    <p:sldId id="338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1" r:id="rId22"/>
    <p:sldId id="282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7923B"/>
    <a:srgbClr val="2E75B6"/>
    <a:srgbClr val="BFE2EB"/>
    <a:srgbClr val="76C0D3"/>
    <a:srgbClr val="CCF0E2"/>
    <a:srgbClr val="BAB186"/>
    <a:srgbClr val="87DCBB"/>
    <a:srgbClr val="E1DDC9"/>
    <a:srgbClr val="A2BF61"/>
    <a:srgbClr val="C7D8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971" autoAdjust="0"/>
  </p:normalViewPr>
  <p:slideViewPr>
    <p:cSldViewPr>
      <p:cViewPr varScale="1">
        <p:scale>
          <a:sx n="63" d="100"/>
          <a:sy n="63" d="100"/>
        </p:scale>
        <p:origin x="-154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/>
          <a:lstStyle/>
          <a:p>
            <a:pPr>
              <a:defRPr sz="18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ru-RU" sz="1800" b="1" i="0" u="none" strike="noStrike">
                <a:solidFill>
                  <a:srgbClr val="000000"/>
                </a:solidFill>
                <a:latin typeface="Calibri"/>
              </a:rPr>
              <a:t>Количество </a:t>
            </a:r>
          </a:p>
        </c:rich>
      </c:tx>
      <c:layout>
        <c:manualLayout>
          <c:xMode val="edge"/>
          <c:yMode val="edge"/>
          <c:x val="0.11273400000000007"/>
          <c:y val="0"/>
          <c:w val="0.371639"/>
          <c:h val="0.18948200000000018"/>
        </c:manualLayout>
      </c:layout>
      <c:overlay val="1"/>
      <c:spPr>
        <a:noFill/>
        <a:effectLst/>
      </c:spPr>
    </c:title>
    <c:autoTitleDeleted val="1"/>
    <c:view3D>
      <c:rotX val="80"/>
      <c:hPercent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36E-3"/>
          <c:y val="0.18948200000000018"/>
          <c:w val="0.22385700000000003"/>
          <c:h val="0.79801800000000001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  <a:sp3d prstMaterial="matte"/>
          </c:spPr>
          <c:explosion val="25"/>
          <c:dPt>
            <c:idx val="1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2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3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numFmt formatCode="0%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inEnd"/>
            <c:showPercent val="1"/>
          </c:dLbls>
          <c:cat>
            <c:strRef>
              <c:f>Sheet1!$B$1:$E$1</c:f>
              <c:strCache>
                <c:ptCount val="4"/>
                <c:pt idx="0">
                  <c:v>Технологические</c:v>
                </c:pt>
                <c:pt idx="1">
                  <c:v>Организационные</c:v>
                </c:pt>
                <c:pt idx="2">
                  <c:v>Кадровые</c:v>
                </c:pt>
                <c:pt idx="3">
                  <c:v>Зона комфорта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</c:v>
                </c:pt>
                <c:pt idx="1">
                  <c:v>29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49196778569513971"/>
          <c:y val="0.2869190000000002"/>
          <c:w val="0.50803221430486034"/>
          <c:h val="0.5725015276489631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274400000000014E-2"/>
          <c:y val="0.100928"/>
          <c:w val="0.907914"/>
          <c:h val="0.7309880000000004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"Здоровый" приём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cat>
            <c:strRef>
              <c:f>Sheet1!$A$2:$A$12</c:f>
              <c:strCache>
                <c:ptCount val="11"/>
                <c:pt idx="0">
                  <c:v>7-30 - 9-00</c:v>
                </c:pt>
                <c:pt idx="1">
                  <c:v>9-00 - 10-00</c:v>
                </c:pt>
                <c:pt idx="2">
                  <c:v>10-00 - 11-00</c:v>
                </c:pt>
                <c:pt idx="3">
                  <c:v>11-00 - 12-00</c:v>
                </c:pt>
                <c:pt idx="4">
                  <c:v>12-00 - 13-00</c:v>
                </c:pt>
                <c:pt idx="5">
                  <c:v>13-00 - 14-00</c:v>
                </c:pt>
                <c:pt idx="6">
                  <c:v>14-00 - 15-00</c:v>
                </c:pt>
                <c:pt idx="7">
                  <c:v>15-00 - 16-00</c:v>
                </c:pt>
                <c:pt idx="8">
                  <c:v>16-00 - 17-00</c:v>
                </c:pt>
                <c:pt idx="9">
                  <c:v>17-00 - 18-00</c:v>
                </c:pt>
                <c:pt idx="10">
                  <c:v>18-00 - 19-00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38</c:v>
                </c:pt>
                <c:pt idx="1">
                  <c:v>25</c:v>
                </c:pt>
                <c:pt idx="2">
                  <c:v>22</c:v>
                </c:pt>
                <c:pt idx="3">
                  <c:v>16</c:v>
                </c:pt>
                <c:pt idx="4">
                  <c:v>25</c:v>
                </c:pt>
                <c:pt idx="5">
                  <c:v>22</c:v>
                </c:pt>
                <c:pt idx="6">
                  <c:v>20</c:v>
                </c:pt>
                <c:pt idx="7">
                  <c:v>14</c:v>
                </c:pt>
                <c:pt idx="8">
                  <c:v>12</c:v>
                </c:pt>
                <c:pt idx="9">
                  <c:v>12</c:v>
                </c:pt>
                <c:pt idx="10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"Больной" приём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cat>
            <c:strRef>
              <c:f>Sheet1!$A$2:$A$12</c:f>
              <c:strCache>
                <c:ptCount val="11"/>
                <c:pt idx="0">
                  <c:v>7-30 - 9-00</c:v>
                </c:pt>
                <c:pt idx="1">
                  <c:v>9-00 - 10-00</c:v>
                </c:pt>
                <c:pt idx="2">
                  <c:v>10-00 - 11-00</c:v>
                </c:pt>
                <c:pt idx="3">
                  <c:v>11-00 - 12-00</c:v>
                </c:pt>
                <c:pt idx="4">
                  <c:v>12-00 - 13-00</c:v>
                </c:pt>
                <c:pt idx="5">
                  <c:v>13-00 - 14-00</c:v>
                </c:pt>
                <c:pt idx="6">
                  <c:v>14-00 - 15-00</c:v>
                </c:pt>
                <c:pt idx="7">
                  <c:v>15-00 - 16-00</c:v>
                </c:pt>
                <c:pt idx="8">
                  <c:v>16-00 - 17-00</c:v>
                </c:pt>
                <c:pt idx="9">
                  <c:v>17-00 - 18-00</c:v>
                </c:pt>
                <c:pt idx="10">
                  <c:v>18-00 - 19-00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35</c:v>
                </c:pt>
                <c:pt idx="1">
                  <c:v>23</c:v>
                </c:pt>
                <c:pt idx="2">
                  <c:v>28</c:v>
                </c:pt>
                <c:pt idx="3">
                  <c:v>22</c:v>
                </c:pt>
                <c:pt idx="4">
                  <c:v>25</c:v>
                </c:pt>
                <c:pt idx="5">
                  <c:v>20</c:v>
                </c:pt>
                <c:pt idx="6">
                  <c:v>22</c:v>
                </c:pt>
                <c:pt idx="7">
                  <c:v>20</c:v>
                </c:pt>
                <c:pt idx="8">
                  <c:v>14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</c:ser>
        <c:axId val="97858304"/>
        <c:axId val="103952768"/>
      </c:barChart>
      <c:catAx>
        <c:axId val="97858304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03952768"/>
        <c:crosses val="autoZero"/>
        <c:auto val="1"/>
        <c:lblAlgn val="ctr"/>
        <c:lblOffset val="100"/>
        <c:noMultiLvlLbl val="1"/>
      </c:catAx>
      <c:valAx>
        <c:axId val="103952768"/>
        <c:scaling>
          <c:orientation val="minMax"/>
          <c:max val="40"/>
          <c:min val="0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Tahoma"/>
              </a:defRPr>
            </a:pPr>
            <a:endParaRPr lang="ru-RU"/>
          </a:p>
        </c:txPr>
        <c:crossAx val="97858304"/>
        <c:crosses val="autoZero"/>
        <c:crossBetween val="between"/>
        <c:majorUnit val="5"/>
        <c:minorUnit val="2.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888888"/>
      </a:solidFill>
      <a:prstDash val="solid"/>
      <a:round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0058"/>
          <c:y val="5.5664500000000013E-2"/>
          <c:w val="0.82548699999999953"/>
          <c:h val="0.7466360000000004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cat>
            <c:strRef>
              <c:f>Sheet1!$A$2:$A$5</c:f>
              <c:strCache>
                <c:ptCount val="4"/>
                <c:pt idx="0">
                  <c:v>Прием с острой патологией</c:v>
                </c:pt>
                <c:pt idx="1">
                  <c:v>Повторный прием больных</c:v>
                </c:pt>
                <c:pt idx="2">
                  <c:v>Здоровый прием</c:v>
                </c:pt>
                <c:pt idx="3">
                  <c:v>Профилактический осмотр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39</c:v>
                </c:pt>
                <c:pt idx="2">
                  <c:v>54</c:v>
                </c:pt>
                <c:pt idx="3">
                  <c:v>720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cat>
            <c:strRef>
              <c:f>Sheet1!$A$2:$A$5</c:f>
              <c:strCache>
                <c:ptCount val="4"/>
                <c:pt idx="0">
                  <c:v>Прием с острой патологией</c:v>
                </c:pt>
                <c:pt idx="1">
                  <c:v>Повторный прием больных</c:v>
                </c:pt>
                <c:pt idx="2">
                  <c:v>Здоровый прием</c:v>
                </c:pt>
                <c:pt idx="3">
                  <c:v>Профилактический осмотр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30</c:v>
                </c:pt>
                <c:pt idx="3">
                  <c:v>240</c:v>
                </c:pt>
              </c:numCache>
            </c:numRef>
          </c:val>
        </c:ser>
        <c:axId val="61045376"/>
        <c:axId val="61076608"/>
      </c:barChart>
      <c:catAx>
        <c:axId val="61045376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61076608"/>
        <c:crosses val="autoZero"/>
        <c:auto val="1"/>
        <c:lblAlgn val="ctr"/>
        <c:lblOffset val="100"/>
        <c:noMultiLvlLbl val="1"/>
      </c:catAx>
      <c:valAx>
        <c:axId val="61076608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61045376"/>
        <c:crosses val="autoZero"/>
        <c:crossBetween val="between"/>
        <c:majorUnit val="200"/>
        <c:minorUnit val="1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82029700000000005"/>
          <c:y val="0.8761710000000007"/>
          <c:w val="0.17970300000000011"/>
          <c:h val="0.123829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A1DC1-C9D6-498B-8F58-2591BCFFBDB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69400-D877-4FAC-98E2-D1CBFB7DE4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22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7335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6465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23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027244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7459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02688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4600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9380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3424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44921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9813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47237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12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4" r:id="rId12"/>
    <p:sldLayoutId id="2147483775" r:id="rId13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04665"/>
            <a:ext cx="6597352" cy="2736303"/>
          </a:xfrm>
        </p:spPr>
        <p:txBody>
          <a:bodyPr>
            <a:noAutofit/>
          </a:bodyPr>
          <a:lstStyle/>
          <a:p>
            <a:pPr lvl="0">
              <a:spcBef>
                <a:spcPts val="75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 </a:t>
            </a:r>
            <a:r>
              <a:rPr lang="ru-RU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Дагестане по поручению Главы Республики </a:t>
            </a:r>
            <a:r>
              <a:rPr lang="ru-RU" sz="28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В.А.Васильева</a:t>
            </a:r>
            <a:r>
              <a:rPr lang="ru-RU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совместно с </a:t>
            </a:r>
            <a:r>
              <a:rPr lang="ru-RU" sz="28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Госкорпорацией</a:t>
            </a:r>
            <a:r>
              <a:rPr lang="ru-RU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"</a:t>
            </a:r>
            <a:r>
              <a:rPr lang="ru-RU" sz="28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Росатом</a:t>
            </a:r>
            <a:r>
              <a:rPr lang="ru-RU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" реализуется проект "Бережливое правительство".</a:t>
            </a:r>
            <a:br>
              <a:rPr lang="ru-RU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28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325544" cy="3600400"/>
          </a:xfrm>
        </p:spPr>
        <p:txBody>
          <a:bodyPr>
            <a:noAutofit/>
          </a:bodyPr>
          <a:lstStyle/>
          <a:p>
            <a:r>
              <a:rPr lang="ru-RU" sz="2400" dirty="0"/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924944"/>
            <a:ext cx="5715000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31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Заголовок 2"/>
          <p:cNvSpPr txBox="1">
            <a:spLocks noGrp="1"/>
          </p:cNvSpPr>
          <p:nvPr>
            <p:ph type="title"/>
          </p:nvPr>
        </p:nvSpPr>
        <p:spPr>
          <a:xfrm>
            <a:off x="3059832" y="116632"/>
            <a:ext cx="5698977" cy="811469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rgbClr val="FF0000"/>
                </a:solidFill>
              </a:defRPr>
            </a:pPr>
            <a:r>
              <a:t>Оптимизация направления потоков пациентов:</a:t>
            </a:r>
            <a:br/>
            <a:r>
              <a:rPr>
                <a:solidFill>
                  <a:srgbClr val="0070C0"/>
                </a:solidFill>
              </a:rPr>
              <a:t>цветовое решение разграничения зон потоков</a:t>
            </a:r>
          </a:p>
        </p:txBody>
      </p:sp>
      <p:sp>
        <p:nvSpPr>
          <p:cNvPr id="326" name="Текст 4"/>
          <p:cNvSpPr txBox="1">
            <a:spLocks noGrp="1"/>
          </p:cNvSpPr>
          <p:nvPr>
            <p:ph type="body" sz="quarter" idx="1"/>
          </p:nvPr>
        </p:nvSpPr>
        <p:spPr>
          <a:xfrm>
            <a:off x="0" y="1412775"/>
            <a:ext cx="1114425" cy="78581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dirty="0" err="1" smtClean="0">
                <a:solidFill>
                  <a:srgbClr val="FF0000"/>
                </a:solidFill>
              </a:rPr>
              <a:t>ыло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27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Прямоугольник 11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Прямоугольник 12"/>
          <p:cNvSpPr/>
          <p:nvPr/>
        </p:nvSpPr>
        <p:spPr>
          <a:xfrm>
            <a:off x="0" y="980728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1" name="WhatsApp Image 2019-01-29 11at 20.53.12.jpeg" descr="WhatsApp Image 2019-01-29 11at 20.53.12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84487" y="1176232"/>
            <a:ext cx="2022589" cy="2696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2%dvaX4hTxes9VTYBnxfiQ.jpg" descr="2%dvaX4hTxes9VTYBnxfiQ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76056" y="1412776"/>
            <a:ext cx="3143273" cy="235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WhatsApp Image 2019-01-29 at 20.53.12.jpeg" descr="WhatsApp Image 2019-01-29 at 20.53.12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99592" y="4005065"/>
            <a:ext cx="2022589" cy="26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rxEIyGqNQpaC42degVxGUg.jpg" descr="rxEIyGqNQpaC42degVxGUg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8542" y="4046590"/>
            <a:ext cx="3143273" cy="235745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3203849" y="1535112"/>
            <a:ext cx="2016223" cy="6397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Стало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Заголовок 2"/>
          <p:cNvSpPr txBox="1">
            <a:spLocks noGrp="1"/>
          </p:cNvSpPr>
          <p:nvPr>
            <p:ph type="title"/>
          </p:nvPr>
        </p:nvSpPr>
        <p:spPr>
          <a:xfrm>
            <a:off x="3059832" y="274638"/>
            <a:ext cx="5626969" cy="490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t>Разработана система навигации </a:t>
            </a:r>
          </a:p>
        </p:txBody>
      </p:sp>
      <p:sp>
        <p:nvSpPr>
          <p:cNvPr id="337" name="Прямоугольник 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58ED5"/>
                </a:solidFill>
              </a:defRPr>
            </a:pPr>
            <a:endParaRPr/>
          </a:p>
        </p:txBody>
      </p:sp>
      <p:sp>
        <p:nvSpPr>
          <p:cNvPr id="338" name="Прямоугольник 5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Прямоугольник 6"/>
          <p:cNvSpPr/>
          <p:nvPr/>
        </p:nvSpPr>
        <p:spPr>
          <a:xfrm>
            <a:off x="0" y="908720"/>
            <a:ext cx="8715404" cy="14401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TextBox 19"/>
          <p:cNvSpPr txBox="1"/>
          <p:nvPr/>
        </p:nvSpPr>
        <p:spPr>
          <a:xfrm>
            <a:off x="1428728" y="1357297"/>
            <a:ext cx="90281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dirty="0" err="1"/>
              <a:t>Было</a:t>
            </a:r>
            <a:endParaRPr dirty="0"/>
          </a:p>
        </p:txBody>
      </p:sp>
      <p:sp>
        <p:nvSpPr>
          <p:cNvPr id="341" name="TextBox 21"/>
          <p:cNvSpPr txBox="1"/>
          <p:nvPr/>
        </p:nvSpPr>
        <p:spPr>
          <a:xfrm>
            <a:off x="5929322" y="1285859"/>
            <a:ext cx="117455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CC00"/>
                </a:solidFill>
              </a:defRPr>
            </a:lvl1pPr>
          </a:lstStyle>
          <a:p>
            <a:r>
              <a:t>Стало</a:t>
            </a:r>
          </a:p>
        </p:txBody>
      </p:sp>
      <p:sp>
        <p:nvSpPr>
          <p:cNvPr id="342" name="Прямая соединительная линия 24"/>
          <p:cNvSpPr/>
          <p:nvPr/>
        </p:nvSpPr>
        <p:spPr>
          <a:xfrm>
            <a:off x="4143372" y="1285860"/>
            <a:ext cx="71438" cy="5500726"/>
          </a:xfrm>
          <a:prstGeom prst="line">
            <a:avLst/>
          </a:prstGeom>
          <a:ln w="19050">
            <a:solidFill>
              <a:srgbClr val="0070C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3" name="WhatsApp Image 2019-01-29 at 20.153.11.jpeg" descr="WhatsApp Image 2019-01-29 at 20.153.1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542" y="2559522"/>
            <a:ext cx="3937869" cy="2953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gaxR2WB%TauenCBG6Yb5fw.jpg" descr="gaxR2WB%TauenCBG6Yb5fw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13910" y="2571850"/>
            <a:ext cx="3904994" cy="2928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Заголовок 2"/>
          <p:cNvSpPr txBox="1">
            <a:spLocks noGrp="1"/>
          </p:cNvSpPr>
          <p:nvPr>
            <p:ph type="title"/>
          </p:nvPr>
        </p:nvSpPr>
        <p:spPr>
          <a:xfrm>
            <a:off x="3059832" y="274638"/>
            <a:ext cx="5626969" cy="490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t>Разработана система навигации </a:t>
            </a:r>
          </a:p>
        </p:txBody>
      </p:sp>
      <p:sp>
        <p:nvSpPr>
          <p:cNvPr id="347" name="Прямоугольник 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58ED5"/>
                </a:solidFill>
              </a:defRPr>
            </a:pPr>
            <a:endParaRPr/>
          </a:p>
        </p:txBody>
      </p:sp>
      <p:sp>
        <p:nvSpPr>
          <p:cNvPr id="348" name="Прямоугольник 5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Прямоугольник 6"/>
          <p:cNvSpPr/>
          <p:nvPr/>
        </p:nvSpPr>
        <p:spPr>
          <a:xfrm>
            <a:off x="0" y="908720"/>
            <a:ext cx="8715404" cy="14401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TextBox 19"/>
          <p:cNvSpPr txBox="1"/>
          <p:nvPr/>
        </p:nvSpPr>
        <p:spPr>
          <a:xfrm>
            <a:off x="1526048" y="1285859"/>
            <a:ext cx="90281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Было</a:t>
            </a:r>
          </a:p>
        </p:txBody>
      </p:sp>
      <p:sp>
        <p:nvSpPr>
          <p:cNvPr id="351" name="TextBox 21"/>
          <p:cNvSpPr txBox="1"/>
          <p:nvPr/>
        </p:nvSpPr>
        <p:spPr>
          <a:xfrm>
            <a:off x="5929322" y="1285859"/>
            <a:ext cx="117455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CC00"/>
                </a:solidFill>
              </a:defRPr>
            </a:lvl1pPr>
          </a:lstStyle>
          <a:p>
            <a:r>
              <a:t>Стало</a:t>
            </a:r>
          </a:p>
        </p:txBody>
      </p:sp>
      <p:sp>
        <p:nvSpPr>
          <p:cNvPr id="352" name="Прямая соединительная линия 24"/>
          <p:cNvSpPr/>
          <p:nvPr/>
        </p:nvSpPr>
        <p:spPr>
          <a:xfrm>
            <a:off x="4143372" y="1285860"/>
            <a:ext cx="71438" cy="5500726"/>
          </a:xfrm>
          <a:prstGeom prst="line">
            <a:avLst/>
          </a:prstGeom>
          <a:ln w="19050">
            <a:solidFill>
              <a:srgbClr val="0070C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3" name="WhatsApp Image 2019-01-29 at 20.53.11.jpeg" descr="WhatsApp Image 2019-01-29 at 20.53.1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1149" y="1762725"/>
            <a:ext cx="3534655" cy="4712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3T+ipicAQOqYL7Q9fev0tg.jpg" descr="3T+ipicAQOqYL7Q9fev0tg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36985" y="2401514"/>
            <a:ext cx="4359224" cy="3269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Заголовок 2"/>
          <p:cNvSpPr txBox="1">
            <a:spLocks noGrp="1"/>
          </p:cNvSpPr>
          <p:nvPr>
            <p:ph type="title"/>
          </p:nvPr>
        </p:nvSpPr>
        <p:spPr>
          <a:xfrm>
            <a:off x="3059832" y="274638"/>
            <a:ext cx="5626969" cy="490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t>Разработана система навигации </a:t>
            </a:r>
          </a:p>
        </p:txBody>
      </p:sp>
      <p:sp>
        <p:nvSpPr>
          <p:cNvPr id="357" name="Прямоугольник 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58ED5"/>
                </a:solidFill>
              </a:defRPr>
            </a:pPr>
            <a:endParaRPr/>
          </a:p>
        </p:txBody>
      </p:sp>
      <p:sp>
        <p:nvSpPr>
          <p:cNvPr id="358" name="Прямоугольник 5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9" name="Прямоугольник 6"/>
          <p:cNvSpPr/>
          <p:nvPr/>
        </p:nvSpPr>
        <p:spPr>
          <a:xfrm>
            <a:off x="0" y="908720"/>
            <a:ext cx="8715404" cy="14401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0" name="TextBox 19"/>
          <p:cNvSpPr txBox="1"/>
          <p:nvPr/>
        </p:nvSpPr>
        <p:spPr>
          <a:xfrm>
            <a:off x="1428728" y="1357297"/>
            <a:ext cx="90281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Было</a:t>
            </a:r>
          </a:p>
        </p:txBody>
      </p:sp>
      <p:sp>
        <p:nvSpPr>
          <p:cNvPr id="361" name="TextBox 21"/>
          <p:cNvSpPr txBox="1"/>
          <p:nvPr/>
        </p:nvSpPr>
        <p:spPr>
          <a:xfrm>
            <a:off x="5929322" y="1285859"/>
            <a:ext cx="117455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CC00"/>
                </a:solidFill>
              </a:defRPr>
            </a:lvl1pPr>
          </a:lstStyle>
          <a:p>
            <a:r>
              <a:t>Стало</a:t>
            </a:r>
          </a:p>
        </p:txBody>
      </p:sp>
      <p:sp>
        <p:nvSpPr>
          <p:cNvPr id="362" name="Прямая соединительная линия 24"/>
          <p:cNvSpPr/>
          <p:nvPr/>
        </p:nvSpPr>
        <p:spPr>
          <a:xfrm>
            <a:off x="4143372" y="1285860"/>
            <a:ext cx="71438" cy="5500726"/>
          </a:xfrm>
          <a:prstGeom prst="line">
            <a:avLst/>
          </a:prstGeom>
          <a:ln w="19050">
            <a:solidFill>
              <a:srgbClr val="0070C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3" name="WhatsApp Image 2019-01фы-29 at 20.53.16.jpeg" descr="WhatsApp Image 2019-01фы-29 at 20.53.16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0103" y="1851725"/>
            <a:ext cx="3276748" cy="4368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bk2SRozFQZGikiT9jdoh3g.jpg" descr="bk2SRozFQZGikiT9jdoh3g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11102" y="2457101"/>
            <a:ext cx="4210990" cy="3158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Заголовок 2"/>
          <p:cNvSpPr txBox="1">
            <a:spLocks noGrp="1"/>
          </p:cNvSpPr>
          <p:nvPr>
            <p:ph type="title"/>
          </p:nvPr>
        </p:nvSpPr>
        <p:spPr>
          <a:xfrm>
            <a:off x="3059832" y="116632"/>
            <a:ext cx="5698977" cy="811469"/>
          </a:xfrm>
          <a:prstGeom prst="rect">
            <a:avLst/>
          </a:prstGeom>
        </p:spPr>
        <p:txBody>
          <a:bodyPr/>
          <a:lstStyle/>
          <a:p>
            <a:pPr defTabSz="905255">
              <a:defRPr sz="1979">
                <a:solidFill>
                  <a:srgbClr val="FF0000"/>
                </a:solidFill>
              </a:defRPr>
            </a:pPr>
            <a:r>
              <a:t>Оптимизация направления потоков пациентов :</a:t>
            </a:r>
            <a:br/>
            <a:r>
              <a:rPr>
                <a:solidFill>
                  <a:srgbClr val="0070C0"/>
                </a:solidFill>
              </a:rPr>
              <a:t>цветовое решение разграничения зон потоков</a:t>
            </a:r>
          </a:p>
        </p:txBody>
      </p:sp>
      <p:sp>
        <p:nvSpPr>
          <p:cNvPr id="367" name="Текст 4"/>
          <p:cNvSpPr txBox="1">
            <a:spLocks noGrp="1"/>
          </p:cNvSpPr>
          <p:nvPr>
            <p:ph type="body" sz="quarter" idx="1"/>
          </p:nvPr>
        </p:nvSpPr>
        <p:spPr>
          <a:xfrm>
            <a:off x="1571603" y="1142984"/>
            <a:ext cx="1000133" cy="428629"/>
          </a:xfrm>
          <a:prstGeom prst="rect">
            <a:avLst/>
          </a:prstGeom>
        </p:spPr>
        <p:txBody>
          <a:bodyPr/>
          <a:lstStyle>
            <a:lvl1pPr defTabSz="905255">
              <a:lnSpc>
                <a:spcPct val="90000"/>
              </a:lnSpc>
              <a:defRPr sz="2376">
                <a:solidFill>
                  <a:srgbClr val="FF0000"/>
                </a:solidFill>
              </a:defRPr>
            </a:lvl1pPr>
          </a:lstStyle>
          <a:p>
            <a:r>
              <a:t>Было</a:t>
            </a:r>
          </a:p>
        </p:txBody>
      </p:sp>
      <p:sp>
        <p:nvSpPr>
          <p:cNvPr id="368" name="Текст 6"/>
          <p:cNvSpPr>
            <a:spLocks noGrp="1"/>
          </p:cNvSpPr>
          <p:nvPr>
            <p:ph type="body" idx="13"/>
          </p:nvPr>
        </p:nvSpPr>
        <p:spPr>
          <a:xfrm>
            <a:off x="6072197" y="1071546"/>
            <a:ext cx="1571631" cy="5000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B050"/>
                </a:solidFill>
              </a:defRPr>
            </a:lvl1pPr>
          </a:lstStyle>
          <a:p>
            <a:r>
              <a:t>Стало</a:t>
            </a:r>
          </a:p>
        </p:txBody>
      </p:sp>
      <p:sp>
        <p:nvSpPr>
          <p:cNvPr id="369" name="Прямая соединительная линия 23"/>
          <p:cNvSpPr/>
          <p:nvPr/>
        </p:nvSpPr>
        <p:spPr>
          <a:xfrm>
            <a:off x="4286248" y="1714488"/>
            <a:ext cx="71438" cy="5143513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0" name="Прямоугольник 12"/>
          <p:cNvSpPr/>
          <p:nvPr/>
        </p:nvSpPr>
        <p:spPr>
          <a:xfrm>
            <a:off x="0" y="908720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1" name="Прямоугольник 15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Прямоугольник 17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3" name="nhCSmv9WQKGyO32CcOJa5Q.jpg" descr="nhCSmv9WQKGyO32CcOJa5Q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6117" y="1923717"/>
            <a:ext cx="3543791" cy="4725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WhatsApp Image 2019-01-29 at 2110.53.12.jpeg" descr="WhatsApp Image 2019-01-29 at 2110.53.12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9153" y="1872349"/>
            <a:ext cx="3543791" cy="4725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Заголовок 2"/>
          <p:cNvSpPr txBox="1">
            <a:spLocks noGrp="1"/>
          </p:cNvSpPr>
          <p:nvPr>
            <p:ph type="title"/>
          </p:nvPr>
        </p:nvSpPr>
        <p:spPr>
          <a:xfrm>
            <a:off x="1145409" y="106264"/>
            <a:ext cx="7500958" cy="811469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rgbClr val="FF0000"/>
                </a:solidFill>
              </a:defRPr>
            </a:pPr>
            <a:r>
              <a:t>Организована работа кабинета </a:t>
            </a:r>
            <a:r>
              <a:rPr sz="2400" b="1"/>
              <a:t>первичного приема</a:t>
            </a:r>
            <a:br>
              <a:rPr sz="2400" b="1"/>
            </a:br>
            <a:r>
              <a:t> </a:t>
            </a:r>
            <a:r>
              <a:rPr sz="2200"/>
              <a:t>для больных с острой патологией </a:t>
            </a:r>
            <a:r>
              <a:rPr sz="2200" u="sng"/>
              <a:t>с отдельным входом</a:t>
            </a:r>
          </a:p>
        </p:txBody>
      </p:sp>
      <p:sp>
        <p:nvSpPr>
          <p:cNvPr id="377" name="Прямоугольник 10"/>
          <p:cNvSpPr/>
          <p:nvPr/>
        </p:nvSpPr>
        <p:spPr>
          <a:xfrm>
            <a:off x="0" y="1000108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Прямоугольник 11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9" name="Прямоугольник 12"/>
          <p:cNvSpPr/>
          <p:nvPr/>
        </p:nvSpPr>
        <p:spPr>
          <a:xfrm>
            <a:off x="8929685" y="1270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0" name="MySWADrMRLylL8Uih7npEQ.jpg" descr="MySWADrMRLylL8Uih7npEQ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039" y="1130353"/>
            <a:ext cx="4030468" cy="302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V32pm0vdTMyKats0CbXNUQ.jpg" descr="V32pm0vdTMyKats0CbXNUQ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039" y="3863725"/>
            <a:ext cx="4030468" cy="302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rxTJYoL7R6WJjkiIOQIC9w.jpg" descr="rxTJYoL7R6WJjkiIOQIC9w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356182" y="1329767"/>
            <a:ext cx="4030468" cy="5373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8340467" y="6424185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385" name="TextBox 151"/>
          <p:cNvSpPr txBox="1"/>
          <p:nvPr/>
        </p:nvSpPr>
        <p:spPr>
          <a:xfrm>
            <a:off x="1928794" y="285728"/>
            <a:ext cx="6643735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200" b="1" i="1" cap="all">
                <a:solidFill>
                  <a:srgbClr val="C00000"/>
                </a:solidFill>
              </a:defRPr>
            </a:lvl1pPr>
          </a:lstStyle>
          <a:p>
            <a:r>
              <a:t>«Зона комфортного пребывания»</a:t>
            </a:r>
          </a:p>
        </p:txBody>
      </p:sp>
      <p:sp>
        <p:nvSpPr>
          <p:cNvPr id="386" name="Прямоугольник 17"/>
          <p:cNvSpPr/>
          <p:nvPr/>
        </p:nvSpPr>
        <p:spPr>
          <a:xfrm>
            <a:off x="0" y="908720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Прямоугольник 18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Прямоугольник 20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9" name="6CmGBcyUSeWh0m%CbbjlIA.jpg" descr="6CmGBcyUSeWh0m%CbbjlIA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52665" y="1252948"/>
            <a:ext cx="7238670" cy="5429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Box 32"/>
          <p:cNvSpPr txBox="1"/>
          <p:nvPr/>
        </p:nvSpPr>
        <p:spPr>
          <a:xfrm>
            <a:off x="1" y="620688"/>
            <a:ext cx="9144000" cy="2246769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rgbClr val="FF0000"/>
                </a:solidFill>
              </a:rPr>
              <a:t>Результаты</a:t>
            </a:r>
            <a:r>
              <a:rPr lang="ru-RU" dirty="0" smtClean="0"/>
              <a:t> : проведенные рабочими группами изменения позволили:</a:t>
            </a: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libri"/>
              <a:sym typeface="Arial"/>
            </a:endParaRPr>
          </a:p>
          <a:p>
            <a:pPr>
              <a:buFontTx/>
              <a:buChar char="-"/>
              <a:defRPr sz="20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ликвидировать очереди в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регистратуру, время записи сократилось 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75%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libri"/>
              <a:sym typeface="Arial"/>
            </a:endParaRPr>
          </a:p>
          <a:p>
            <a:pPr>
              <a:buFontTx/>
              <a:buChar char="-"/>
              <a:defRPr sz="20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100%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исключить пересечение условно "здоровых" и условно"больных" пациентов</a:t>
            </a:r>
          </a:p>
          <a:p>
            <a:pPr>
              <a:buFontTx/>
              <a:buChar char="-"/>
              <a:defRPr sz="20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повысить удовлетворенность посетителей условиями оказания медицинской помощи.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</a:br>
            <a:endParaRPr dirty="0"/>
          </a:p>
        </p:txBody>
      </p:sp>
      <p:sp>
        <p:nvSpPr>
          <p:cNvPr id="437" name="Прямоугольник 34"/>
          <p:cNvSpPr/>
          <p:nvPr/>
        </p:nvSpPr>
        <p:spPr>
          <a:xfrm flipH="1">
            <a:off x="9144000" y="0"/>
            <a:ext cx="45719" cy="6858000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997200"/>
            <a:ext cx="7272807" cy="36004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28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ГБУ РД </a:t>
            </a:r>
            <a:r>
              <a:rPr lang="ru-RU" sz="4000" b="1" i="1" dirty="0" smtClean="0"/>
              <a:t>«</a:t>
            </a:r>
            <a:r>
              <a:rPr lang="ru-RU" sz="4000" b="1" i="1" dirty="0" smtClean="0"/>
              <a:t>Городская клиническая больница</a:t>
            </a:r>
            <a:r>
              <a:rPr lang="ru-RU" sz="4000" b="1" i="1" dirty="0" smtClean="0"/>
              <a:t> </a:t>
            </a:r>
            <a:r>
              <a:rPr lang="ru-RU" sz="4000" b="1" i="1" dirty="0" smtClean="0"/>
              <a:t>№1»</a:t>
            </a:r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r>
              <a:rPr lang="ru-RU" sz="2200" i="1" u="sng" dirty="0" smtClean="0"/>
              <a:t>Оптимизируемые процессы:</a:t>
            </a:r>
            <a:endParaRPr lang="ru-RU" sz="4000" dirty="0" smtClean="0"/>
          </a:p>
          <a:p>
            <a:r>
              <a:rPr lang="ru-RU" dirty="0" smtClean="0"/>
              <a:t>Оптимизация </a:t>
            </a:r>
            <a:r>
              <a:rPr lang="ru-RU" dirty="0" smtClean="0"/>
              <a:t>процесса забора крови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в детской поликлинике №4 и поликлинике №1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r>
              <a:rPr lang="ru-RU" i="1" u="sng" dirty="0"/>
              <a:t>Цель проекта:</a:t>
            </a:r>
            <a:endParaRPr lang="ru-RU" dirty="0"/>
          </a:p>
          <a:p>
            <a:pPr lvl="0"/>
            <a:r>
              <a:rPr lang="ru-RU" dirty="0" smtClean="0"/>
              <a:t>Сокращение времени ожидания в очереди </a:t>
            </a:r>
            <a:r>
              <a:rPr lang="ru-RU" dirty="0" smtClean="0"/>
              <a:t>на забор крови у детей на </a:t>
            </a:r>
            <a:r>
              <a:rPr lang="ru-RU" dirty="0" smtClean="0">
                <a:solidFill>
                  <a:srgbClr val="7030A0"/>
                </a:solidFill>
              </a:rPr>
              <a:t>3</a:t>
            </a:r>
            <a:r>
              <a:rPr lang="ru-RU" dirty="0" smtClean="0">
                <a:solidFill>
                  <a:srgbClr val="7030A0"/>
                </a:solidFill>
              </a:rPr>
              <a:t>0% 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/>
              <a:t>Сокращение времени </a:t>
            </a:r>
            <a:r>
              <a:rPr lang="ru-RU" dirty="0" smtClean="0"/>
              <a:t> ожидания в очереди на забор крови </a:t>
            </a:r>
            <a:r>
              <a:rPr lang="ru-RU" dirty="0" smtClean="0"/>
              <a:t> </a:t>
            </a:r>
            <a:r>
              <a:rPr lang="ru-RU" dirty="0" smtClean="0"/>
              <a:t>у взрослых  </a:t>
            </a:r>
            <a:r>
              <a:rPr lang="ru-RU" dirty="0" smtClean="0">
                <a:solidFill>
                  <a:srgbClr val="7030A0"/>
                </a:solidFill>
              </a:rPr>
              <a:t>50%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2211" y="1268760"/>
            <a:ext cx="2827641" cy="187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554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143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Прямоугольник 14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Прямоугольник 145"/>
          <p:cNvSpPr/>
          <p:nvPr/>
        </p:nvSpPr>
        <p:spPr>
          <a:xfrm>
            <a:off x="0" y="1052736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TextBox 276"/>
          <p:cNvSpPr txBox="1"/>
          <p:nvPr/>
        </p:nvSpPr>
        <p:spPr>
          <a:xfrm>
            <a:off x="2699791" y="0"/>
            <a:ext cx="607771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ГБУ РД </a:t>
            </a:r>
            <a:r>
              <a:rPr dirty="0" smtClean="0"/>
              <a:t>«</a:t>
            </a:r>
            <a:r>
              <a:rPr lang="ru-RU" dirty="0" smtClean="0"/>
              <a:t>ГКБ</a:t>
            </a:r>
            <a:r>
              <a:rPr dirty="0" smtClean="0"/>
              <a:t> </a:t>
            </a:r>
            <a:r>
              <a:rPr dirty="0"/>
              <a:t>№1»</a:t>
            </a:r>
          </a:p>
          <a:p>
            <a:pPr algn="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cap="all" dirty="0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Calibri"/>
              </a:rPr>
              <a:t>Оптимизация</a:t>
            </a:r>
            <a:r>
              <a:rPr sz="1600" dirty="0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600" dirty="0" smtClean="0">
                <a:latin typeface="+mj-lt"/>
                <a:ea typeface="+mj-ea"/>
                <a:cs typeface="+mj-cs"/>
                <a:sym typeface="Calibri"/>
              </a:rPr>
              <a:t>процесса забора крови</a:t>
            </a:r>
            <a:r>
              <a:rPr dirty="0" smtClean="0"/>
              <a:t>.</a:t>
            </a:r>
            <a:endParaRPr dirty="0"/>
          </a:p>
          <a:p>
            <a:pPr algn="r">
              <a:defRPr sz="1600" b="1" cap="all"/>
            </a:pPr>
            <a:r>
              <a:rPr dirty="0"/>
              <a:t>      </a:t>
            </a:r>
            <a:r>
              <a:rPr dirty="0" err="1"/>
              <a:t>Алгоритм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проблем</a:t>
            </a:r>
            <a:endParaRPr dirty="0"/>
          </a:p>
        </p:txBody>
      </p:sp>
      <p:graphicFrame>
        <p:nvGraphicFramePr>
          <p:cNvPr id="298" name="Таблица 1"/>
          <p:cNvGraphicFramePr/>
          <p:nvPr/>
        </p:nvGraphicFramePr>
        <p:xfrm>
          <a:off x="142843" y="1297292"/>
          <a:ext cx="8572560" cy="2719990"/>
        </p:xfrm>
        <a:graphic>
          <a:graphicData uri="http://schemas.openxmlformats.org/drawingml/2006/table">
            <a:tbl>
              <a:tblPr firstRow="1"/>
              <a:tblGrid>
                <a:gridCol w="1756648"/>
                <a:gridCol w="4400701"/>
                <a:gridCol w="2415211"/>
              </a:tblGrid>
              <a:tr h="353980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ПРОБЛЕМА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Мероприятия для решения проблемы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ИТОГИ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</a:tr>
              <a:tr h="15634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Очереди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на забор крови у детей – в среднем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минут ожидания и у взрослых –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минут ожидания. Очередь не организована, большинство пациентов приходит перед началом приема. Конфликты.</a:t>
                      </a:r>
                      <a:endParaRPr sz="1400" baseline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indent="3175" algn="l">
                        <a:defRPr sz="1800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Установлен 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инфомат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для выдачи талонов на удобное время и дату. </a:t>
                      </a:r>
                    </a:p>
                    <a:p>
                      <a:pPr indent="3175" algn="l">
                        <a:defRPr sz="1800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Разработана и усовершенствована программа для 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инфомата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  <a:p>
                      <a:pPr indent="3175" algn="l">
                        <a:defRPr sz="1800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Разработана система визуализации.</a:t>
                      </a:r>
                    </a:p>
                    <a:p>
                      <a:pPr indent="3175" algn="l">
                        <a:defRPr sz="1800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Пациенты информируются о  новой системе записи, выделен администратор.</a:t>
                      </a:r>
                    </a:p>
                    <a:p>
                      <a:pPr indent="3175" algn="l">
                        <a:defRPr sz="1800"/>
                      </a:pPr>
                      <a:endParaRPr sz="1400" baseline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88900" algn="just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ru-RU" sz="1400" baseline="0" dirty="0" smtClean="0"/>
                        <a:t>Очередь ликвидирована. Пациент ожидает приема не более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r>
                        <a:rPr lang="ru-RU" sz="1400" baseline="0" dirty="0" smtClean="0"/>
                        <a:t> минут – сокращение времени ожидания в очереди  на 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93% </a:t>
                      </a:r>
                      <a:endParaRPr sz="14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299" name="Заголовок 17"/>
          <p:cNvSpPr txBox="1">
            <a:spLocks noGrp="1"/>
          </p:cNvSpPr>
          <p:nvPr>
            <p:ph type="title"/>
          </p:nvPr>
        </p:nvSpPr>
        <p:spPr>
          <a:xfrm flipH="1">
            <a:off x="2123727" y="3933056"/>
            <a:ext cx="1584170" cy="79208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 smtClean="0">
                <a:solidFill>
                  <a:srgbClr val="FF0000"/>
                </a:solidFill>
              </a:rPr>
              <a:t>БЫЛО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0" name="Текст 20"/>
          <p:cNvSpPr txBox="1">
            <a:spLocks noGrp="1"/>
          </p:cNvSpPr>
          <p:nvPr>
            <p:ph type="body" sz="quarter" idx="1"/>
          </p:nvPr>
        </p:nvSpPr>
        <p:spPr>
          <a:xfrm>
            <a:off x="6084168" y="4005064"/>
            <a:ext cx="1493897" cy="43204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 b="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>
                <a:solidFill>
                  <a:srgbClr val="00B050"/>
                </a:solidFill>
              </a:rPr>
              <a:t>СТАЛО</a:t>
            </a:r>
          </a:p>
        </p:txBody>
      </p:sp>
      <p:pic>
        <p:nvPicPr>
          <p:cNvPr id="301" name="WhatsApp Image 2019-01-29 at 20.53.09.jpeg" descr="WhatsApp Image 2019-01-29 at 20.53.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437111"/>
            <a:ext cx="3168351" cy="2016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WQYgQv7eSga5D6wi0XW2cA.jpg" descr="WQYgQv7eSga5D6wi0XW2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0825" y="4437112"/>
            <a:ext cx="2982749" cy="2016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«БЕРЕЖЛИВАЯ ПОЛИКЛИНИКА»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351338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Бережливая поликлиника</a:t>
            </a:r>
            <a:r>
              <a:rPr lang="vi-VN" b="1" dirty="0" smtClean="0"/>
              <a:t> </a:t>
            </a:r>
            <a:r>
              <a:rPr lang="ru-RU" b="1" dirty="0" smtClean="0"/>
              <a:t> </a:t>
            </a:r>
            <a:r>
              <a:rPr lang="ru-RU" dirty="0"/>
              <a:t>- концепция </a:t>
            </a:r>
            <a:r>
              <a:rPr lang="ru-RU" dirty="0" smtClean="0"/>
              <a:t>медицинского менеджмента</a:t>
            </a:r>
            <a:r>
              <a:rPr lang="ru-RU" dirty="0"/>
              <a:t>, </a:t>
            </a:r>
            <a:r>
              <a:rPr lang="ru-RU" dirty="0" smtClean="0"/>
              <a:t>основана</a:t>
            </a:r>
            <a:r>
              <a:rPr lang="ru-RU" dirty="0"/>
              <a:t>  на неуклонном стремлении к устранению всех видов </a:t>
            </a:r>
            <a:r>
              <a:rPr lang="ru-RU" dirty="0" smtClean="0"/>
              <a:t> потерь и</a:t>
            </a:r>
            <a:r>
              <a:rPr lang="ru-RU" dirty="0"/>
              <a:t> предполагает вовлечение  в процесс </a:t>
            </a:r>
            <a:r>
              <a:rPr lang="ru-RU" dirty="0" smtClean="0"/>
              <a:t>оптимизации медицинской деятельности каждого сотрудника и   </a:t>
            </a:r>
            <a:r>
              <a:rPr lang="ru-RU" dirty="0"/>
              <a:t> и максимальную </a:t>
            </a:r>
          </a:p>
          <a:p>
            <a:pPr marL="0" indent="0" algn="just">
              <a:buNone/>
            </a:pPr>
            <a:r>
              <a:rPr lang="ru-RU" dirty="0"/>
              <a:t>ориентацию  на </a:t>
            </a:r>
            <a:r>
              <a:rPr lang="ru-RU" dirty="0" smtClean="0"/>
              <a:t>пациента.</a:t>
            </a:r>
          </a:p>
          <a:p>
            <a:pPr marL="0" indent="0" algn="just">
              <a:buNone/>
            </a:pPr>
            <a:r>
              <a:rPr lang="ru-RU" b="1" dirty="0" smtClean="0"/>
              <a:t>Сократить </a:t>
            </a:r>
            <a:r>
              <a:rPr lang="ru-RU" b="1" dirty="0"/>
              <a:t>потери </a:t>
            </a:r>
            <a:r>
              <a:rPr lang="ru-RU" b="1" dirty="0" smtClean="0"/>
              <a:t>- значит </a:t>
            </a:r>
            <a:r>
              <a:rPr lang="ru-RU" b="1" dirty="0"/>
              <a:t>устранить все, что увеличивает затраты времени и ресурсов, </a:t>
            </a:r>
            <a:r>
              <a:rPr lang="ru-RU" b="1" dirty="0" smtClean="0"/>
              <a:t>необходимые </a:t>
            </a:r>
            <a:r>
              <a:rPr lang="ru-RU" b="1" dirty="0"/>
              <a:t>для выполнения работы.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8534400" cy="1066800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 "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Росатома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В.Ф.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Арженцов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В.Ю.Сабуров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К.В.Мочалов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провели обучение сотрудников основам "Бережливого Правительства", а так же регулярно консультируют на всех этапах внедрения принципов бережливости в поликлиниках.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4401911"/>
            <a:ext cx="2698749" cy="2024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14" y="4368573"/>
            <a:ext cx="2057400" cy="20574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038600" y="5257800"/>
            <a:ext cx="1371600" cy="6096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127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Прямоугольник 143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Прямоугольник 14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Прямоугольник 145"/>
          <p:cNvSpPr/>
          <p:nvPr/>
        </p:nvSpPr>
        <p:spPr>
          <a:xfrm>
            <a:off x="0" y="1357297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TextBox 276"/>
          <p:cNvSpPr txBox="1"/>
          <p:nvPr/>
        </p:nvSpPr>
        <p:spPr>
          <a:xfrm>
            <a:off x="2699791" y="0"/>
            <a:ext cx="6077715" cy="110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ГБУ РД «ДП №1» </a:t>
            </a:r>
          </a:p>
          <a:p>
            <a:pPr algn="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>
                <a:latin typeface="+mj-lt"/>
                <a:ea typeface="+mj-ea"/>
                <a:cs typeface="+mj-cs"/>
                <a:sym typeface="Calibri"/>
              </a:rPr>
              <a:t>Оптимизация работы регистратуры. </a:t>
            </a:r>
          </a:p>
          <a:p>
            <a:pPr algn="r">
              <a:defRPr sz="1600" b="1"/>
            </a:pPr>
            <a:r>
              <a:t>Работа с формальным и неформальным потоками.</a:t>
            </a:r>
          </a:p>
          <a:p>
            <a:pPr algn="r">
              <a:defRPr sz="1600" b="1" cap="all"/>
            </a:pPr>
            <a:r>
              <a:t>      Алгоритм решения проблем</a:t>
            </a:r>
          </a:p>
        </p:txBody>
      </p:sp>
      <p:graphicFrame>
        <p:nvGraphicFramePr>
          <p:cNvPr id="308" name="Таблица 1"/>
          <p:cNvGraphicFramePr/>
          <p:nvPr/>
        </p:nvGraphicFramePr>
        <p:xfrm>
          <a:off x="251520" y="1628800"/>
          <a:ext cx="8215370" cy="2724426"/>
        </p:xfrm>
        <a:graphic>
          <a:graphicData uri="http://schemas.openxmlformats.org/drawingml/2006/table">
            <a:tbl>
              <a:tblPr firstRow="1"/>
              <a:tblGrid>
                <a:gridCol w="1683454"/>
                <a:gridCol w="4204228"/>
                <a:gridCol w="2327688"/>
              </a:tblGrid>
              <a:tr h="419635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ПРОБЛЕМА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Мероприятия для решения проблемы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ИТОГИ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</a:tr>
              <a:tr h="230479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Пациенты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тратят время на поиск нужного кабинета, иногда требуется помощь медработников.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indent="88900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ru-RU" sz="1400" baseline="0" dirty="0" smtClean="0"/>
                        <a:t>   Разработана система визуализации, позволяющая самостоятельно и быстро находить нужный кабинет.</a:t>
                      </a:r>
                    </a:p>
                    <a:p>
                      <a:pPr indent="88900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ru-RU" sz="1400" baseline="0" dirty="0" smtClean="0"/>
                        <a:t>   Яркое оформление детской поликлиники повышает удовлетворенность  пациентов условиями  учреждения.</a:t>
                      </a:r>
                      <a:endParaRPr sz="1400" dirty="0"/>
                    </a:p>
                  </a:txBody>
                  <a:tcPr marL="9525" marR="9525" marT="9525" marB="9525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88901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ru-RU" sz="1400" dirty="0" smtClean="0"/>
                        <a:t>  </a:t>
                      </a:r>
                      <a:r>
                        <a:rPr sz="1400" dirty="0" err="1" smtClean="0"/>
                        <a:t>Не</a:t>
                      </a:r>
                      <a:r>
                        <a:rPr sz="1400" dirty="0" smtClean="0"/>
                        <a:t> </a:t>
                      </a:r>
                      <a:r>
                        <a:rPr sz="1400" dirty="0" err="1"/>
                        <a:t>требуется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получение</a:t>
                      </a:r>
                      <a:r>
                        <a:rPr sz="1400" dirty="0"/>
                        <a:t> </a:t>
                      </a:r>
                      <a:r>
                        <a:rPr sz="1400" dirty="0" err="1" smtClean="0"/>
                        <a:t>пациентом</a:t>
                      </a:r>
                      <a:r>
                        <a:rPr lang="ru-RU" sz="1400" baseline="0" dirty="0" smtClean="0"/>
                        <a:t> помощи медработника. </a:t>
                      </a:r>
                    </a:p>
                    <a:p>
                      <a:pPr indent="88901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ru-RU" sz="1400" baseline="0" dirty="0" smtClean="0"/>
                        <a:t>   Не тратится дополнительное время на поиск кабинета.</a:t>
                      </a:r>
                      <a:endParaRPr sz="1400" dirty="0"/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309" name="Содержимое 21"/>
          <p:cNvSpPr txBox="1">
            <a:spLocks noGrp="1"/>
          </p:cNvSpPr>
          <p:nvPr>
            <p:ph type="body" sz="quarter" idx="1"/>
          </p:nvPr>
        </p:nvSpPr>
        <p:spPr>
          <a:xfrm>
            <a:off x="-396552" y="4715684"/>
            <a:ext cx="1872208" cy="357191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300"/>
              </a:spcBef>
              <a:defRPr sz="1600" b="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        </a:t>
            </a:r>
            <a:r>
              <a:rPr lang="ru-RU" dirty="0" smtClean="0">
                <a:solidFill>
                  <a:srgbClr val="FF0000"/>
                </a:solidFill>
              </a:rPr>
              <a:t>БЫЛО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0" name="Текст 22"/>
          <p:cNvSpPr>
            <a:spLocks noGrp="1"/>
          </p:cNvSpPr>
          <p:nvPr>
            <p:ph type="body" idx="13"/>
          </p:nvPr>
        </p:nvSpPr>
        <p:spPr>
          <a:xfrm>
            <a:off x="3779912" y="4751404"/>
            <a:ext cx="1242134" cy="333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marL="0" indent="0" defTabSz="795527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1218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/>
              <a:t>  </a:t>
            </a:r>
            <a:r>
              <a:rPr sz="1600" dirty="0">
                <a:solidFill>
                  <a:srgbClr val="00B050"/>
                </a:solidFill>
                <a:latin typeface="Times New Roman" pitchFamily="18" charset="0"/>
              </a:rPr>
              <a:t>СТАЛО</a:t>
            </a:r>
          </a:p>
        </p:txBody>
      </p:sp>
      <p:pic>
        <p:nvPicPr>
          <p:cNvPr id="311" name="WhatsApp Image 2019-01-29 at 2120.53.13.jpeg" descr="WhatsApp Image 2019-01-29 at 2120.53.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075" y="4613628"/>
            <a:ext cx="2926837" cy="1951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7dsq9k+1TkOAQnFuE1yG1w.jpg" descr="7dsq9k+1TkOAQnFuE1yG1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9579" y="4581128"/>
            <a:ext cx="3025281" cy="2088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Box 32"/>
          <p:cNvSpPr txBox="1"/>
          <p:nvPr/>
        </p:nvSpPr>
        <p:spPr>
          <a:xfrm>
            <a:off x="1" y="620688"/>
            <a:ext cx="9144000" cy="1631216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rgbClr val="FF0000"/>
                </a:solidFill>
              </a:rPr>
              <a:t>Результаты</a:t>
            </a:r>
            <a:r>
              <a:rPr lang="ru-RU" dirty="0" smtClean="0"/>
              <a:t> : проведенные рабочими группами изменения позволили:</a:t>
            </a: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libri"/>
              <a:sym typeface="Arial"/>
            </a:endParaRPr>
          </a:p>
          <a:p>
            <a:pPr>
              <a:buFontTx/>
              <a:buChar char="-"/>
              <a:defRPr sz="20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ократить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время ожидания в очереди на забор крови 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93%</a:t>
            </a:r>
          </a:p>
          <a:p>
            <a:pPr>
              <a:buFontTx/>
              <a:buChar char="-"/>
              <a:defRPr sz="20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повысить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  <a:t>удовлетворенность посетителей условиями оказания медицинской помощи.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sym typeface="Arial"/>
              </a:rPr>
            </a:br>
            <a:endParaRPr dirty="0"/>
          </a:p>
        </p:txBody>
      </p:sp>
      <p:sp>
        <p:nvSpPr>
          <p:cNvPr id="437" name="Прямоугольник 34"/>
          <p:cNvSpPr/>
          <p:nvPr/>
        </p:nvSpPr>
        <p:spPr>
          <a:xfrm flipH="1">
            <a:off x="9144000" y="0"/>
            <a:ext cx="45719" cy="6858000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36378" y="2780928"/>
            <a:ext cx="5243934" cy="35283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142" y="2709926"/>
            <a:ext cx="585978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>
                <a:solidFill>
                  <a:srgbClr val="244060"/>
                </a:solidFill>
              </a:rPr>
              <a:t>БЛАГОДАРЮ </a:t>
            </a:r>
            <a:r>
              <a:rPr sz="3600" spc="-10" dirty="0">
                <a:solidFill>
                  <a:srgbClr val="244060"/>
                </a:solidFill>
              </a:rPr>
              <a:t>ЗА </a:t>
            </a:r>
            <a:r>
              <a:rPr sz="3600" dirty="0">
                <a:solidFill>
                  <a:srgbClr val="244060"/>
                </a:solidFill>
              </a:rPr>
              <a:t>ВНИМАНИЕ</a:t>
            </a:r>
            <a:r>
              <a:rPr sz="3600" spc="-65" dirty="0">
                <a:solidFill>
                  <a:srgbClr val="244060"/>
                </a:solidFill>
              </a:rPr>
              <a:t> </a:t>
            </a:r>
            <a:r>
              <a:rPr sz="3600" dirty="0">
                <a:solidFill>
                  <a:srgbClr val="244060"/>
                </a:solidFill>
              </a:rPr>
              <a:t>!</a:t>
            </a:r>
            <a:endParaRPr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12776"/>
            <a:ext cx="7886700" cy="2779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b="1" dirty="0" smtClean="0"/>
              <a:t>В </a:t>
            </a:r>
            <a:r>
              <a:rPr lang="ru-RU" b="1" dirty="0"/>
              <a:t>3 поликлиниках </a:t>
            </a:r>
            <a:r>
              <a:rPr lang="ru-RU" b="1" dirty="0" err="1"/>
              <a:t>г.Махачкала</a:t>
            </a:r>
            <a:r>
              <a:rPr lang="ru-RU" b="1" dirty="0"/>
              <a:t> </a:t>
            </a:r>
            <a:r>
              <a:rPr lang="ru-RU" b="1" dirty="0" smtClean="0"/>
              <a:t>в завершена оптимизация первых процессов в рамках данного проекта.</a:t>
            </a:r>
            <a:br>
              <a:rPr lang="ru-RU" b="1" dirty="0" smtClean="0"/>
            </a:br>
            <a:r>
              <a:rPr lang="ru-RU" b="1" dirty="0"/>
              <a:t>	</a:t>
            </a:r>
            <a:r>
              <a:rPr lang="ru-RU" b="1" dirty="0" smtClean="0"/>
              <a:t>Пилотными </a:t>
            </a:r>
            <a:r>
              <a:rPr lang="ru-RU" b="1" dirty="0"/>
              <a:t>площадками для реализации проекта стали взрослая поликлиника №1 и детская поликлиника №4 на базе  ГБУ РД «Городская клиническая больница №1» и ГБУ РД «Детская поликлиника №1</a:t>
            </a:r>
            <a:r>
              <a:rPr lang="ru-RU" b="1" dirty="0" smtClean="0"/>
              <a:t>».</a:t>
            </a:r>
            <a:br>
              <a:rPr lang="ru-RU" b="1" dirty="0" smtClean="0"/>
            </a:br>
            <a:r>
              <a:rPr lang="ru-RU" b="1" dirty="0" smtClean="0"/>
              <a:t>	Первоначально</a:t>
            </a:r>
            <a:r>
              <a:rPr lang="ru-RU" b="1" dirty="0"/>
              <a:t>, согласно методике "</a:t>
            </a:r>
            <a:r>
              <a:rPr lang="ru-RU" b="1" dirty="0" err="1"/>
              <a:t>Росатома</a:t>
            </a:r>
            <a:r>
              <a:rPr lang="ru-RU" b="1" dirty="0"/>
              <a:t>", были определены оптимизируемые процессы. Для этого используются листы проблем и предложений, которые заполняются как сотрудниками, так и пациентами.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131242"/>
            <a:ext cx="78867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0009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28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ГБУ РД «Детская поликлиника №1»</a:t>
            </a:r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r>
              <a:rPr lang="ru-RU" sz="2200" i="1" u="sng" dirty="0" smtClean="0"/>
              <a:t>Оптимизируемые процессы:</a:t>
            </a:r>
            <a:endParaRPr lang="ru-RU" sz="4000" dirty="0" smtClean="0"/>
          </a:p>
          <a:p>
            <a:r>
              <a:rPr lang="ru-RU" dirty="0" smtClean="0"/>
              <a:t>Оптимизация </a:t>
            </a:r>
            <a:r>
              <a:rPr lang="ru-RU" dirty="0"/>
              <a:t>работы </a:t>
            </a:r>
            <a:r>
              <a:rPr lang="ru-RU" dirty="0" smtClean="0"/>
              <a:t>регистратуры</a:t>
            </a:r>
            <a:endParaRPr lang="ru-RU" dirty="0"/>
          </a:p>
          <a:p>
            <a:r>
              <a:rPr lang="ru-RU" dirty="0" smtClean="0"/>
              <a:t>Разделение потоков условно здоровых и «больных» пациентов</a:t>
            </a: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r>
              <a:rPr lang="ru-RU" i="1" u="sng" dirty="0"/>
              <a:t>Цель проекта:</a:t>
            </a:r>
            <a:endParaRPr lang="ru-RU" dirty="0"/>
          </a:p>
          <a:p>
            <a:pPr lvl="0"/>
            <a:r>
              <a:rPr lang="ru-RU" dirty="0" smtClean="0"/>
              <a:t>Сокращение времени ожидания в очереди в регистратуру на 50%</a:t>
            </a:r>
          </a:p>
          <a:p>
            <a:pPr lvl="0"/>
            <a:r>
              <a:rPr lang="ru-RU" dirty="0" smtClean="0"/>
              <a:t>Сокращение времени совместного нахождения условно здоровых и «больных» пациентов на 80%</a:t>
            </a:r>
            <a:endParaRPr lang="ru-RU" dirty="0"/>
          </a:p>
          <a:p>
            <a:pPr lvl="0"/>
            <a:r>
              <a:rPr lang="ru-RU" dirty="0" smtClean="0"/>
              <a:t>Организация </a:t>
            </a:r>
            <a:r>
              <a:rPr lang="ru-RU" dirty="0"/>
              <a:t>удобной системы навигации и визуализации внутри поликлиники.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419872" cy="187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554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74"/>
          <p:cNvSpPr txBox="1"/>
          <p:nvPr/>
        </p:nvSpPr>
        <p:spPr>
          <a:xfrm>
            <a:off x="3923927" y="332656"/>
            <a:ext cx="471947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Сводный  АНАЛИЗ  проблем</a:t>
            </a:r>
          </a:p>
        </p:txBody>
      </p:sp>
      <p:sp>
        <p:nvSpPr>
          <p:cNvPr id="259" name="Прямоугольник 79"/>
          <p:cNvSpPr/>
          <p:nvPr/>
        </p:nvSpPr>
        <p:spPr>
          <a:xfrm>
            <a:off x="179512" y="1000107"/>
            <a:ext cx="8604448" cy="5857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0" name="Прямоугольник 86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Прямоугольник 87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Прямоугольник 88"/>
          <p:cNvSpPr/>
          <p:nvPr/>
        </p:nvSpPr>
        <p:spPr>
          <a:xfrm>
            <a:off x="0" y="785793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263" name="Таблица 22"/>
          <p:cNvGraphicFramePr/>
          <p:nvPr/>
        </p:nvGraphicFramePr>
        <p:xfrm>
          <a:off x="4174473" y="1296277"/>
          <a:ext cx="4429155" cy="5409432"/>
        </p:xfrm>
        <a:graphic>
          <a:graphicData uri="http://schemas.openxmlformats.org/drawingml/2006/table">
            <a:tbl>
              <a:tblPr/>
              <a:tblGrid>
                <a:gridCol w="1285885"/>
                <a:gridCol w="1000132"/>
                <a:gridCol w="2143138"/>
              </a:tblGrid>
              <a:tr h="36928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 </a:t>
                      </a:r>
                      <a:r>
                        <a:rPr sz="1200" b="1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Проблема</a:t>
                      </a:r>
                      <a:r>
                        <a:rPr sz="1200" b="1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baseline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Количество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baseline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Решение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33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Технологические</a:t>
                      </a:r>
                      <a:endParaRPr sz="1200" baseline="0" dirty="0">
                        <a:latin typeface="Times New Roman" pitchFamily="18" charset="0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defRPr sz="1800"/>
                      </a:pPr>
                      <a:r>
                        <a:rPr sz="1200" baseline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18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aseline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Текущий ремонт помещений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031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Организационные</a:t>
                      </a:r>
                      <a:endParaRPr sz="1200" baseline="0" dirty="0">
                        <a:latin typeface="Times New Roman" pitchFamily="18" charset="0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29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88" algn="l">
                        <a:defRPr sz="1800"/>
                      </a:pP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Организованна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работы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регистратуры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в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открытом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режиме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кабинета«Здоровое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детство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»;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кабинета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первичного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приема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больных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оптимизация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потоков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пациентов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улучшение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визуализации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карт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маркировка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места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хранения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7679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Кадровые</a:t>
                      </a:r>
                      <a:endParaRPr sz="1200" baseline="0" dirty="0">
                        <a:latin typeface="Times New Roman" pitchFamily="18" charset="0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aseline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Доукомплектованы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штатные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должности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.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Дополнительные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ставки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медицинских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регистраторов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, в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том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числе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администратора-регистратора</a:t>
                      </a:r>
                      <a:endParaRPr sz="1200" baseline="0" dirty="0">
                        <a:latin typeface="Times New Roman" pitchFamily="18" charset="0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1647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aseline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Зона комфорта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aseline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8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Установка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кулеров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в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холле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1 и 2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этажа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телевизоров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на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2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этаже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открытие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гардероба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благоустройство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зоны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ожидания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приема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выделено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помещение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для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приема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пищи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и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отдыха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персонала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;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внедрение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системы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 «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электронной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очереди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» в </a:t>
                      </a:r>
                      <a:r>
                        <a:rPr sz="12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регистратуре</a:t>
                      </a:r>
                      <a:r>
                        <a:rPr sz="12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.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4" name="Диаграмма 23"/>
          <p:cNvGraphicFramePr/>
          <p:nvPr/>
        </p:nvGraphicFramePr>
        <p:xfrm>
          <a:off x="377888" y="2554673"/>
          <a:ext cx="3674765" cy="252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Box 74"/>
          <p:cNvSpPr txBox="1"/>
          <p:nvPr/>
        </p:nvSpPr>
        <p:spPr>
          <a:xfrm>
            <a:off x="3955029" y="42370"/>
            <a:ext cx="4719470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 b="1" cap="all">
                <a:latin typeface="Arial"/>
                <a:ea typeface="Arial"/>
                <a:cs typeface="Arial"/>
                <a:sym typeface="Arial"/>
              </a:defRPr>
            </a:pPr>
            <a:r>
              <a:t>Сводный  АНАЛИЗ  проблем</a:t>
            </a:r>
          </a:p>
          <a:p>
            <a:pPr algn="r">
              <a:defRPr sz="2000" b="1" cap="all">
                <a:latin typeface="Arial"/>
                <a:ea typeface="Arial"/>
                <a:cs typeface="Arial"/>
                <a:sym typeface="Arial"/>
              </a:defRPr>
            </a:pPr>
            <a:r>
              <a:t>Очереди в регистратуру и на прием к врачу</a:t>
            </a:r>
          </a:p>
        </p:txBody>
      </p:sp>
      <p:sp>
        <p:nvSpPr>
          <p:cNvPr id="267" name="Прямоугольник 86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Прямоугольник 87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Прямоугольник 88"/>
          <p:cNvSpPr/>
          <p:nvPr/>
        </p:nvSpPr>
        <p:spPr>
          <a:xfrm>
            <a:off x="0" y="1053875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270" name="2D‑столбчатая диаграмма"/>
          <p:cNvGraphicFramePr/>
          <p:nvPr/>
        </p:nvGraphicFramePr>
        <p:xfrm>
          <a:off x="395536" y="2380526"/>
          <a:ext cx="8136904" cy="239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1" name="Анализ максимальной нагрузки на одного регистратора по часам в дни «здорового» и «больного» приёма (звонки, обращения, поиск амбулаторных карт)"/>
          <p:cNvSpPr txBox="1"/>
          <p:nvPr/>
        </p:nvSpPr>
        <p:spPr>
          <a:xfrm>
            <a:off x="15773" y="1230120"/>
            <a:ext cx="7955645" cy="177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49580">
              <a:lnSpc>
                <a:spcPct val="115000"/>
              </a:lnSpc>
              <a:spcBef>
                <a:spcPts val="1000"/>
              </a:spcBef>
              <a:defRPr sz="1100">
                <a:uFill>
                  <a:solidFill>
                    <a:srgbClr val="000000"/>
                  </a:solidFill>
                </a:uFill>
              </a:defRPr>
            </a:pPr>
            <a:r>
              <a:rPr lang="ru-RU" sz="2000" b="1" dirty="0" smtClean="0"/>
              <a:t>       </a:t>
            </a:r>
            <a:r>
              <a:rPr sz="2000" b="1" dirty="0" err="1" smtClean="0"/>
              <a:t>Анализ</a:t>
            </a:r>
            <a:r>
              <a:rPr sz="2000" b="1" dirty="0" smtClean="0"/>
              <a:t> </a:t>
            </a:r>
            <a:r>
              <a:rPr sz="2000" b="1" dirty="0" err="1"/>
              <a:t>максимальной</a:t>
            </a:r>
            <a:r>
              <a:rPr sz="2000" b="1" dirty="0"/>
              <a:t> </a:t>
            </a:r>
            <a:r>
              <a:rPr sz="2000" b="1" dirty="0" err="1"/>
              <a:t>нагрузки</a:t>
            </a:r>
            <a:r>
              <a:rPr sz="2000" b="1" dirty="0"/>
              <a:t> </a:t>
            </a:r>
            <a:r>
              <a:rPr sz="2000" b="1" dirty="0" err="1"/>
              <a:t>на</a:t>
            </a:r>
            <a:r>
              <a:rPr sz="2000" b="1" dirty="0"/>
              <a:t> </a:t>
            </a:r>
            <a:r>
              <a:rPr sz="2000" b="1" dirty="0" err="1"/>
              <a:t>одного</a:t>
            </a:r>
            <a:r>
              <a:rPr sz="2000" b="1" dirty="0"/>
              <a:t> </a:t>
            </a:r>
            <a:r>
              <a:rPr sz="2000" b="1" dirty="0" err="1"/>
              <a:t>регистратора</a:t>
            </a:r>
            <a:r>
              <a:rPr sz="2000" b="1" dirty="0"/>
              <a:t> </a:t>
            </a:r>
            <a:r>
              <a:rPr sz="2000" b="1" dirty="0" err="1"/>
              <a:t>по</a:t>
            </a:r>
            <a:r>
              <a:rPr sz="2000" b="1" dirty="0"/>
              <a:t> </a:t>
            </a:r>
            <a:r>
              <a:rPr sz="2000" b="1" dirty="0" err="1"/>
              <a:t>часам</a:t>
            </a:r>
            <a:r>
              <a:rPr sz="2000" b="1" dirty="0"/>
              <a:t> в </a:t>
            </a:r>
            <a:r>
              <a:rPr lang="ru-RU" sz="2000" b="1" dirty="0" smtClean="0"/>
              <a:t>      </a:t>
            </a:r>
            <a:r>
              <a:rPr lang="ru-RU" sz="2000" b="1" dirty="0" err="1" smtClean="0"/>
              <a:t>д</a:t>
            </a:r>
            <a:r>
              <a:rPr sz="2000" b="1" dirty="0" err="1" smtClean="0"/>
              <a:t>ни</a:t>
            </a:r>
            <a:r>
              <a:rPr sz="2000" b="1" dirty="0" smtClean="0"/>
              <a:t> </a:t>
            </a:r>
            <a:r>
              <a:rPr sz="2000" b="1" dirty="0"/>
              <a:t>«</a:t>
            </a:r>
            <a:r>
              <a:rPr sz="2000" b="1" dirty="0" err="1"/>
              <a:t>здорового</a:t>
            </a:r>
            <a:r>
              <a:rPr sz="2000" b="1" dirty="0"/>
              <a:t>» и «</a:t>
            </a:r>
            <a:r>
              <a:rPr sz="2000" b="1" dirty="0" err="1"/>
              <a:t>больного</a:t>
            </a:r>
            <a:r>
              <a:rPr sz="2000" b="1" dirty="0"/>
              <a:t>» </a:t>
            </a:r>
            <a:r>
              <a:rPr sz="2000" b="1" dirty="0" err="1"/>
              <a:t>приёма</a:t>
            </a:r>
            <a:r>
              <a:rPr sz="2000" b="1" dirty="0"/>
              <a:t> (</a:t>
            </a:r>
            <a:r>
              <a:rPr sz="2000" b="1" dirty="0" err="1"/>
              <a:t>звонки</a:t>
            </a:r>
            <a:r>
              <a:rPr sz="2000" b="1" dirty="0"/>
              <a:t>, </a:t>
            </a:r>
            <a:r>
              <a:rPr sz="2000" b="1" dirty="0" err="1"/>
              <a:t>обращения</a:t>
            </a:r>
            <a:r>
              <a:rPr sz="2000" b="1" dirty="0"/>
              <a:t>, </a:t>
            </a:r>
            <a:r>
              <a:rPr sz="2000" b="1" dirty="0" err="1"/>
              <a:t>поиск</a:t>
            </a:r>
            <a:r>
              <a:rPr sz="2000" b="1" dirty="0"/>
              <a:t> </a:t>
            </a:r>
            <a:r>
              <a:rPr sz="2000" b="1" dirty="0" err="1"/>
              <a:t>амбулаторных</a:t>
            </a:r>
            <a:r>
              <a:rPr sz="2000" b="1" dirty="0"/>
              <a:t> </a:t>
            </a:r>
            <a:r>
              <a:rPr sz="2000" b="1" dirty="0" err="1"/>
              <a:t>карт</a:t>
            </a:r>
            <a:r>
              <a:rPr sz="2000" b="1" dirty="0"/>
              <a:t>)</a:t>
            </a:r>
          </a:p>
          <a:p>
            <a:pPr defTabSz="449580">
              <a:lnSpc>
                <a:spcPct val="115000"/>
              </a:lnSpc>
              <a:spcBef>
                <a:spcPts val="1000"/>
              </a:spcBef>
              <a:defRPr sz="1100"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defTabSz="449580">
              <a:spcBef>
                <a:spcPts val="1000"/>
              </a:spcBef>
              <a:defRPr sz="1100">
                <a:uFill>
                  <a:solidFill>
                    <a:srgbClr val="000000"/>
                  </a:solidFill>
                </a:uFill>
              </a:defRPr>
            </a:pPr>
            <a:endParaRPr dirty="0"/>
          </a:p>
        </p:txBody>
      </p:sp>
      <p:graphicFrame>
        <p:nvGraphicFramePr>
          <p:cNvPr id="272" name="Таблица"/>
          <p:cNvGraphicFramePr/>
          <p:nvPr/>
        </p:nvGraphicFramePr>
        <p:xfrm>
          <a:off x="395536" y="5454385"/>
          <a:ext cx="8136904" cy="1180465"/>
        </p:xfrm>
        <a:graphic>
          <a:graphicData uri="http://schemas.openxmlformats.org/drawingml/2006/table">
            <a:tbl>
              <a:tblPr bandRow="1"/>
              <a:tblGrid>
                <a:gridCol w="8136904"/>
              </a:tblGrid>
              <a:tr h="1180465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20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 err="1"/>
                        <a:t>Проходимость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час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1 </a:t>
                      </a:r>
                      <a:r>
                        <a:rPr dirty="0" err="1"/>
                        <a:t>регистратора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</a:t>
                      </a:r>
                      <a:r>
                        <a:rPr dirty="0"/>
                        <a:t> 2 </a:t>
                      </a:r>
                      <a:r>
                        <a:rPr dirty="0" err="1"/>
                        <a:t>до</a:t>
                      </a:r>
                      <a:r>
                        <a:rPr dirty="0"/>
                        <a:t> 38 </a:t>
                      </a:r>
                      <a:r>
                        <a:rPr dirty="0" err="1"/>
                        <a:t>человек</a:t>
                      </a:r>
                      <a:endParaRPr dirty="0"/>
                    </a:p>
                    <a:p>
                      <a:pPr algn="l" defTabSz="449580">
                        <a:defRPr sz="20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/>
                        <a:t>1 </a:t>
                      </a:r>
                      <a:r>
                        <a:rPr dirty="0" err="1"/>
                        <a:t>смена</a:t>
                      </a:r>
                      <a:r>
                        <a:rPr dirty="0"/>
                        <a:t> - с 7.30 </a:t>
                      </a:r>
                      <a:r>
                        <a:rPr dirty="0" err="1"/>
                        <a:t>до</a:t>
                      </a:r>
                      <a:r>
                        <a:rPr dirty="0"/>
                        <a:t> 14.00 - 460 </a:t>
                      </a:r>
                      <a:r>
                        <a:rPr dirty="0" err="1"/>
                        <a:t>человек</a:t>
                      </a:r>
                      <a:r>
                        <a:rPr dirty="0"/>
                        <a:t>.</a:t>
                      </a:r>
                    </a:p>
                    <a:p>
                      <a:pPr algn="l" defTabSz="449580">
                        <a:defRPr sz="20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/>
                        <a:t>2 </a:t>
                      </a:r>
                      <a:r>
                        <a:rPr dirty="0" err="1"/>
                        <a:t>смена</a:t>
                      </a:r>
                      <a:r>
                        <a:rPr dirty="0"/>
                        <a:t> - с 14.00 </a:t>
                      </a:r>
                      <a:r>
                        <a:rPr dirty="0" err="1"/>
                        <a:t>до</a:t>
                      </a:r>
                      <a:r>
                        <a:rPr dirty="0"/>
                        <a:t> 19.00 - 350 </a:t>
                      </a:r>
                      <a:r>
                        <a:rPr dirty="0" err="1"/>
                        <a:t>человек</a:t>
                      </a:r>
                      <a:r>
                        <a:rPr dirty="0"/>
                        <a:t>.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Box 74"/>
          <p:cNvSpPr txBox="1"/>
          <p:nvPr/>
        </p:nvSpPr>
        <p:spPr>
          <a:xfrm>
            <a:off x="3995935" y="131461"/>
            <a:ext cx="471947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ОПРЕДЕЛЕНИЕ ОСНОВНЫХ ПОКАЗАТЕЛЕЙ ПРОЕКТА</a:t>
            </a:r>
          </a:p>
        </p:txBody>
      </p:sp>
      <p:sp>
        <p:nvSpPr>
          <p:cNvPr id="275" name="Прямоугольник 86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" name="Прямоугольник 87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Прямоугольник 88"/>
          <p:cNvSpPr/>
          <p:nvPr/>
        </p:nvSpPr>
        <p:spPr>
          <a:xfrm>
            <a:off x="0" y="1053875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Прямоугольник 2"/>
          <p:cNvSpPr txBox="1"/>
          <p:nvPr/>
        </p:nvSpPr>
        <p:spPr>
          <a:xfrm>
            <a:off x="285720" y="1340975"/>
            <a:ext cx="842968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0000"/>
                </a:solidFill>
              </a:defRPr>
            </a:lvl1pPr>
          </a:lstStyle>
          <a:p>
            <a:r>
              <a:t>Оптимизация потоков здоровых и больных пациентов </a:t>
            </a:r>
          </a:p>
        </p:txBody>
      </p:sp>
      <p:graphicFrame>
        <p:nvGraphicFramePr>
          <p:cNvPr id="279" name="Таблица 16"/>
          <p:cNvGraphicFramePr/>
          <p:nvPr/>
        </p:nvGraphicFramePr>
        <p:xfrm>
          <a:off x="3995936" y="1988840"/>
          <a:ext cx="4536504" cy="4392489"/>
        </p:xfrm>
        <a:graphic>
          <a:graphicData uri="http://schemas.openxmlformats.org/drawingml/2006/table">
            <a:tbl>
              <a:tblPr/>
              <a:tblGrid>
                <a:gridCol w="2656716"/>
                <a:gridCol w="939894"/>
                <a:gridCol w="939894"/>
              </a:tblGrid>
              <a:tr h="9413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Наименование</a:t>
                      </a:r>
                      <a:r>
                        <a:rPr sz="1600" b="1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600" b="1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процесса</a:t>
                      </a:r>
                      <a:endParaRPr sz="1600" b="1" dirty="0">
                        <a:latin typeface="Times New Roman" pitchFamily="18" charset="0"/>
                        <a:ea typeface="Lucida Sans Unicode"/>
                        <a:cs typeface="Times New Roman" pitchFamily="18" charset="0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defRPr>
                      </a:pPr>
                      <a:r>
                        <a:rPr sz="1600" dirty="0" err="1"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defRPr>
                      </a:pPr>
                      <a:r>
                        <a:rPr sz="1600" dirty="0" err="1"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8839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/>
                      </a:pP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Приём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первичных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больных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с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острой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патологией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(БОКС) в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детской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поликлинике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aseline="0" dirty="0">
                          <a:solidFill>
                            <a:srgbClr val="FF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45 </a:t>
                      </a:r>
                      <a:r>
                        <a:rPr sz="1600" baseline="0" dirty="0" err="1">
                          <a:solidFill>
                            <a:srgbClr val="FF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мин</a:t>
                      </a:r>
                      <a:endParaRPr sz="1600" baseline="0" dirty="0">
                        <a:solidFill>
                          <a:srgbClr val="FF0000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aseline="0" dirty="0">
                          <a:solidFill>
                            <a:srgbClr val="00B05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21 </a:t>
                      </a:r>
                      <a:r>
                        <a:rPr sz="1600" baseline="0" dirty="0" err="1">
                          <a:solidFill>
                            <a:srgbClr val="00B05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мин</a:t>
                      </a:r>
                      <a:endParaRPr sz="1600" baseline="0" dirty="0">
                        <a:solidFill>
                          <a:srgbClr val="00B050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06966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Повторный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прием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педиатром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больных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детей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– 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формальный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поток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в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детской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поликлинике</a:t>
                      </a:r>
                      <a:endParaRPr sz="1500" baseline="0" dirty="0">
                        <a:latin typeface="Times New Roman" pitchFamily="18" charset="0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aseline="0" dirty="0">
                          <a:solidFill>
                            <a:srgbClr val="FF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39 </a:t>
                      </a:r>
                      <a:r>
                        <a:rPr sz="1600" baseline="0" dirty="0" err="1">
                          <a:solidFill>
                            <a:srgbClr val="FF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мин</a:t>
                      </a:r>
                      <a:endParaRPr sz="1600" baseline="0" dirty="0">
                        <a:solidFill>
                          <a:srgbClr val="FF0000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aseline="0" dirty="0">
                          <a:solidFill>
                            <a:srgbClr val="00B05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18 </a:t>
                      </a:r>
                      <a:r>
                        <a:rPr sz="1600" baseline="0" dirty="0" err="1">
                          <a:solidFill>
                            <a:srgbClr val="00B05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мин</a:t>
                      </a:r>
                      <a:endParaRPr sz="1600" baseline="0" dirty="0">
                        <a:solidFill>
                          <a:srgbClr val="00B050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9752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Здоровый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прием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педиатром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 (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профилактические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прививки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,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реакция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Манту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) -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формальный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поток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в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детской</a:t>
                      </a:r>
                      <a:r>
                        <a:rPr sz="1500" baseline="0" dirty="0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500" baseline="0" dirty="0" err="1">
                          <a:latin typeface="Times New Roman" pitchFamily="18" charset="0"/>
                          <a:ea typeface="Lucida Sans Unicode"/>
                          <a:cs typeface="Lucida Sans Unicode"/>
                          <a:sym typeface="Lucida Sans Unicode"/>
                        </a:rPr>
                        <a:t>поликлинике</a:t>
                      </a:r>
                      <a:endParaRPr sz="1500" baseline="0" dirty="0">
                        <a:latin typeface="Times New Roman" pitchFamily="18" charset="0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aseline="0" dirty="0">
                          <a:solidFill>
                            <a:srgbClr val="FF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54 </a:t>
                      </a:r>
                      <a:r>
                        <a:rPr sz="1600" baseline="0" dirty="0" err="1">
                          <a:solidFill>
                            <a:srgbClr val="FF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мин</a:t>
                      </a:r>
                      <a:endParaRPr sz="1600" baseline="0" dirty="0">
                        <a:solidFill>
                          <a:srgbClr val="FF0000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aseline="0" dirty="0">
                          <a:solidFill>
                            <a:srgbClr val="00B05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30 </a:t>
                      </a:r>
                      <a:r>
                        <a:rPr sz="1600" baseline="0" dirty="0" err="1">
                          <a:solidFill>
                            <a:srgbClr val="00B05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мин</a:t>
                      </a:r>
                      <a:endParaRPr sz="1600" baseline="0" dirty="0">
                        <a:solidFill>
                          <a:srgbClr val="00B050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" name="Диаграмма 17"/>
          <p:cNvGraphicFramePr/>
          <p:nvPr/>
        </p:nvGraphicFramePr>
        <p:xfrm>
          <a:off x="302556" y="1873143"/>
          <a:ext cx="3674945" cy="250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143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Прямоугольник 14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Прямоугольник 145"/>
          <p:cNvSpPr/>
          <p:nvPr/>
        </p:nvSpPr>
        <p:spPr>
          <a:xfrm>
            <a:off x="0" y="1052736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TextBox 276"/>
          <p:cNvSpPr txBox="1"/>
          <p:nvPr/>
        </p:nvSpPr>
        <p:spPr>
          <a:xfrm>
            <a:off x="2699791" y="0"/>
            <a:ext cx="6077715" cy="110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ГБУ РД «ДП №1»</a:t>
            </a:r>
          </a:p>
          <a:p>
            <a:pPr algn="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cap="all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1600">
                <a:latin typeface="+mj-lt"/>
                <a:ea typeface="+mj-ea"/>
                <a:cs typeface="+mj-cs"/>
                <a:sym typeface="Calibri"/>
              </a:rPr>
              <a:t>Оптимизация работы регистратуры. </a:t>
            </a:r>
          </a:p>
          <a:p>
            <a:pPr algn="r">
              <a:defRPr sz="1600" b="1"/>
            </a:pPr>
            <a:r>
              <a:t>Работа с формальным и неформальным потоками.</a:t>
            </a:r>
          </a:p>
          <a:p>
            <a:pPr algn="r">
              <a:defRPr sz="1600" b="1" cap="all"/>
            </a:pPr>
            <a:r>
              <a:t>      Алгоритм решения проблем</a:t>
            </a:r>
          </a:p>
        </p:txBody>
      </p:sp>
      <p:graphicFrame>
        <p:nvGraphicFramePr>
          <p:cNvPr id="298" name="Таблица 1"/>
          <p:cNvGraphicFramePr/>
          <p:nvPr/>
        </p:nvGraphicFramePr>
        <p:xfrm>
          <a:off x="107504" y="1297292"/>
          <a:ext cx="8607899" cy="2152300"/>
        </p:xfrm>
        <a:graphic>
          <a:graphicData uri="http://schemas.openxmlformats.org/drawingml/2006/table">
            <a:tbl>
              <a:tblPr firstRow="1"/>
              <a:tblGrid>
                <a:gridCol w="1791987"/>
                <a:gridCol w="4400701"/>
                <a:gridCol w="2415211"/>
              </a:tblGrid>
              <a:tr h="353980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ПРОБЛЕМА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Мероприятия для решения проблемы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ИТОГИ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</a:tr>
              <a:tr h="15634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aseline="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Очереди</a:t>
                      </a:r>
                      <a:r>
                        <a:rPr sz="1400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в </a:t>
                      </a:r>
                      <a:r>
                        <a:rPr sz="1400" baseline="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регистратуру</a:t>
                      </a:r>
                      <a:r>
                        <a:rPr sz="1400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400" baseline="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</a:t>
                      </a:r>
                      <a:r>
                        <a:rPr sz="1400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400" baseline="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прием</a:t>
                      </a:r>
                      <a:r>
                        <a:rPr sz="1400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 </a:t>
                      </a:r>
                      <a:r>
                        <a:rPr sz="1400" baseline="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врачам</a:t>
                      </a:r>
                      <a:endParaRPr sz="1400" baseline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indent="3175" algn="l">
                        <a:defRPr sz="1800"/>
                      </a:pPr>
                      <a:r>
                        <a:rPr sz="1400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Создана открытая регистратура.
Введены дополнительные ставки медицинских регистраторов, в т.ч. должность администратора-регистратора.
Запись пациентов осуществляется операторами поликлиники в 2 смены, посредством инфомата в холле поликлиники, а также через интернет на портале госуслуг.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88900" algn="just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aseline="0" dirty="0" err="1"/>
                        <a:t>Оптимизирован</a:t>
                      </a:r>
                      <a:r>
                        <a:rPr sz="1400" baseline="0" dirty="0"/>
                        <a:t>  </a:t>
                      </a:r>
                      <a:r>
                        <a:rPr sz="1400" baseline="0" dirty="0" err="1"/>
                        <a:t>поток</a:t>
                      </a:r>
                      <a:r>
                        <a:rPr sz="1400" baseline="0" dirty="0"/>
                        <a:t> </a:t>
                      </a:r>
                      <a:r>
                        <a:rPr sz="1400" baseline="0" dirty="0" err="1"/>
                        <a:t>пациентов</a:t>
                      </a:r>
                      <a:r>
                        <a:rPr sz="1400" baseline="0" dirty="0"/>
                        <a:t> в </a:t>
                      </a:r>
                      <a:r>
                        <a:rPr sz="1400" baseline="0" dirty="0" err="1"/>
                        <a:t>регистратуре</a:t>
                      </a:r>
                      <a:r>
                        <a:rPr sz="1400" baseline="0" dirty="0"/>
                        <a:t>. 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299" name="Заголовок 17"/>
          <p:cNvSpPr txBox="1">
            <a:spLocks noGrp="1"/>
          </p:cNvSpPr>
          <p:nvPr>
            <p:ph type="title"/>
          </p:nvPr>
        </p:nvSpPr>
        <p:spPr>
          <a:xfrm flipH="1">
            <a:off x="2267743" y="3501009"/>
            <a:ext cx="1440159" cy="50405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300" name="Текст 20"/>
          <p:cNvSpPr txBox="1">
            <a:spLocks noGrp="1"/>
          </p:cNvSpPr>
          <p:nvPr>
            <p:ph type="body" sz="quarter" idx="1"/>
          </p:nvPr>
        </p:nvSpPr>
        <p:spPr>
          <a:xfrm>
            <a:off x="6149304" y="3356992"/>
            <a:ext cx="1428761" cy="57606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 b="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>
                <a:solidFill>
                  <a:srgbClr val="00B050"/>
                </a:solidFill>
              </a:rPr>
              <a:t>СТАЛО</a:t>
            </a:r>
          </a:p>
        </p:txBody>
      </p:sp>
      <p:pic>
        <p:nvPicPr>
          <p:cNvPr id="301" name="WhatsApp Image 2019-01-29 at 20.53.09.jpeg" descr="WhatsApp Image 2019-01-29 at 20.53.09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87624" y="4005064"/>
            <a:ext cx="2880319" cy="2690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WQYgQv7eSga5D6wi0XW2cA.jpg" descr="WQYgQv7eSga5D6wi0XW2cA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53506" y="4005064"/>
            <a:ext cx="3590902" cy="2664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Прямоугольник 143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Прямоугольник 14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Прямоугольник 145"/>
          <p:cNvSpPr/>
          <p:nvPr/>
        </p:nvSpPr>
        <p:spPr>
          <a:xfrm>
            <a:off x="0" y="1357297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TextBox 276"/>
          <p:cNvSpPr txBox="1"/>
          <p:nvPr/>
        </p:nvSpPr>
        <p:spPr>
          <a:xfrm>
            <a:off x="2699791" y="0"/>
            <a:ext cx="6077715" cy="110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ГБУ РД «ДП №1» </a:t>
            </a:r>
          </a:p>
          <a:p>
            <a:pPr algn="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>
                <a:latin typeface="+mj-lt"/>
                <a:ea typeface="+mj-ea"/>
                <a:cs typeface="+mj-cs"/>
                <a:sym typeface="Calibri"/>
              </a:rPr>
              <a:t>Оптимизация работы регистратуры. </a:t>
            </a:r>
          </a:p>
          <a:p>
            <a:pPr algn="r">
              <a:defRPr sz="1600" b="1"/>
            </a:pPr>
            <a:r>
              <a:t>Работа с формальным и неформальным потоками.</a:t>
            </a:r>
          </a:p>
          <a:p>
            <a:pPr algn="r">
              <a:defRPr sz="1600" b="1" cap="all"/>
            </a:pPr>
            <a:r>
              <a:t>      Алгоритм решения проблем</a:t>
            </a:r>
          </a:p>
        </p:txBody>
      </p:sp>
      <p:graphicFrame>
        <p:nvGraphicFramePr>
          <p:cNvPr id="308" name="Таблица 1"/>
          <p:cNvGraphicFramePr/>
          <p:nvPr/>
        </p:nvGraphicFramePr>
        <p:xfrm>
          <a:off x="251520" y="1628800"/>
          <a:ext cx="8215370" cy="2724426"/>
        </p:xfrm>
        <a:graphic>
          <a:graphicData uri="http://schemas.openxmlformats.org/drawingml/2006/table">
            <a:tbl>
              <a:tblPr firstRow="1"/>
              <a:tblGrid>
                <a:gridCol w="1683454"/>
                <a:gridCol w="4204228"/>
                <a:gridCol w="2327688"/>
              </a:tblGrid>
              <a:tr h="419635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ПРОБЛЕМА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Мероприятия для решения проблемы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ИТОГИ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</a:tr>
              <a:tr h="230479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Длительный поиск карт пациентов в регистратуре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indent="88900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Оборудовано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картохранилище</a:t>
                      </a:r>
                      <a:r>
                        <a:rPr sz="1400" dirty="0"/>
                        <a:t> в </a:t>
                      </a:r>
                      <a:r>
                        <a:rPr sz="1400" dirty="0" err="1"/>
                        <a:t>отдельном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помещении</a:t>
                      </a:r>
                      <a:r>
                        <a:rPr sz="1400" dirty="0"/>
                        <a:t>.</a:t>
                      </a:r>
                    </a:p>
                    <a:p>
                      <a:pPr indent="88900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Организована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работа</a:t>
                      </a:r>
                      <a:r>
                        <a:rPr sz="1400" dirty="0"/>
                        <a:t> «</a:t>
                      </a:r>
                      <a:r>
                        <a:rPr sz="1400" dirty="0" err="1"/>
                        <a:t>картонош</a:t>
                      </a:r>
                      <a:r>
                        <a:rPr sz="1400" dirty="0"/>
                        <a:t>» в 2 </a:t>
                      </a:r>
                      <a:r>
                        <a:rPr sz="1400" dirty="0" err="1"/>
                        <a:t>смены</a:t>
                      </a:r>
                      <a:r>
                        <a:rPr sz="1400" dirty="0"/>
                        <a:t>.</a:t>
                      </a:r>
                    </a:p>
                    <a:p>
                      <a:pPr indent="88901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Отбор</a:t>
                      </a:r>
                      <a:r>
                        <a:rPr sz="1400" dirty="0"/>
                        <a:t> и </a:t>
                      </a:r>
                      <a:r>
                        <a:rPr sz="1400" dirty="0" err="1"/>
                        <a:t>доставка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карт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на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прием</a:t>
                      </a:r>
                      <a:r>
                        <a:rPr sz="1400" dirty="0"/>
                        <a:t> к </a:t>
                      </a:r>
                      <a:r>
                        <a:rPr sz="1400" dirty="0" err="1"/>
                        <a:t>врачу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по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предварительной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записи</a:t>
                      </a:r>
                      <a:r>
                        <a:rPr sz="1400" dirty="0"/>
                        <a:t> в МИС</a:t>
                      </a:r>
                    </a:p>
                    <a:p>
                      <a:pPr indent="88900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Увеличение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количества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медицинских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карт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хранящихся</a:t>
                      </a:r>
                      <a:r>
                        <a:rPr sz="1400" dirty="0"/>
                        <a:t> в </a:t>
                      </a:r>
                      <a:r>
                        <a:rPr sz="1400" dirty="0" err="1"/>
                        <a:t>поликлинике</a:t>
                      </a:r>
                      <a:r>
                        <a:rPr sz="1400" dirty="0"/>
                        <a:t>.</a:t>
                      </a:r>
                    </a:p>
                    <a:p>
                      <a:pPr indent="88901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Увеличение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количества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стеллажей</a:t>
                      </a:r>
                      <a:endParaRPr sz="1400" dirty="0"/>
                    </a:p>
                    <a:p>
                      <a:pPr indent="88900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Улучшение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визуализации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карт</a:t>
                      </a:r>
                      <a:endParaRPr sz="1400" dirty="0"/>
                    </a:p>
                  </a:txBody>
                  <a:tcPr marL="9525" marR="9525" marT="9525" marB="9525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88901" algn="just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Не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требуется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получение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пациентом</a:t>
                      </a:r>
                      <a:r>
                        <a:rPr sz="1400" dirty="0"/>
                        <a:t>  </a:t>
                      </a:r>
                      <a:r>
                        <a:rPr sz="1400" dirty="0" err="1"/>
                        <a:t>медицинской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карты</a:t>
                      </a:r>
                      <a:r>
                        <a:rPr sz="1400" dirty="0"/>
                        <a:t> в </a:t>
                      </a:r>
                      <a:r>
                        <a:rPr sz="1400" dirty="0" err="1"/>
                        <a:t>регистратуре</a:t>
                      </a:r>
                      <a:endParaRPr sz="1400" dirty="0"/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309" name="Содержимое 21"/>
          <p:cNvSpPr txBox="1">
            <a:spLocks noGrp="1"/>
          </p:cNvSpPr>
          <p:nvPr>
            <p:ph type="body" sz="quarter" idx="1"/>
          </p:nvPr>
        </p:nvSpPr>
        <p:spPr>
          <a:xfrm>
            <a:off x="-396552" y="4715684"/>
            <a:ext cx="1872208" cy="357191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300"/>
              </a:spcBef>
              <a:defRPr sz="1600" b="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        </a:t>
            </a:r>
            <a:r>
              <a:rPr lang="ru-RU" dirty="0" smtClean="0">
                <a:solidFill>
                  <a:srgbClr val="FF0000"/>
                </a:solidFill>
              </a:rPr>
              <a:t>БЫЛО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0" name="Текст 22"/>
          <p:cNvSpPr>
            <a:spLocks noGrp="1"/>
          </p:cNvSpPr>
          <p:nvPr>
            <p:ph type="body" idx="13"/>
          </p:nvPr>
        </p:nvSpPr>
        <p:spPr>
          <a:xfrm>
            <a:off x="3621889" y="4751404"/>
            <a:ext cx="1400157" cy="2857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marL="0" indent="0" defTabSz="795527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1218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/>
              <a:t>  </a:t>
            </a:r>
            <a:r>
              <a:rPr sz="1600" dirty="0">
                <a:solidFill>
                  <a:srgbClr val="00B050"/>
                </a:solidFill>
                <a:latin typeface="Times New Roman" pitchFamily="18" charset="0"/>
              </a:rPr>
              <a:t>СТАЛО</a:t>
            </a:r>
          </a:p>
        </p:txBody>
      </p:sp>
      <p:pic>
        <p:nvPicPr>
          <p:cNvPr id="311" name="WhatsApp Image 2019-01-29 at 2120.53.13.jpeg" descr="WhatsApp Image 2019-01-29 at 2120.53.13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53075" y="4509120"/>
            <a:ext cx="2713941" cy="2160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7dsq9k+1TkOAQnFuE1yG1w.jpg" descr="7dsq9k+1TkOAQnFuE1yG1w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82367" y="4509120"/>
            <a:ext cx="4127238" cy="2223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858</Words>
  <Application>Microsoft Office PowerPoint</Application>
  <PresentationFormat>Экран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 Дагестане по поручению Главы Республики В.А.Васильева совместно с Госкорпорацией "Росатом" реализуется проект "Бережливое правительство". </vt:lpstr>
      <vt:lpstr>«БЕРЕЖЛИВАЯ ПОЛИКЛИНИКА»</vt:lpstr>
      <vt:lpstr>           В 3 поликлиниках г.Махачкала в завершена оптимизация первых процессов в рамках данного проекта.  Пилотными площадками для реализации проекта стали взрослая поликлиника №1 и детская поликлиника №4 на базе  ГБУ РД «Городская клиническая больница №1» и ГБУ РД «Детская поликлиника №1».  Первоначально, согласно методике "Росатома", были определены оптимизируемые процессы. Для этого используются листы проблем и предложений, которые заполняются как сотрудниками, так и пациентами.  </vt:lpstr>
      <vt:lpstr>Слайд 4</vt:lpstr>
      <vt:lpstr>Слайд 5</vt:lpstr>
      <vt:lpstr>Слайд 6</vt:lpstr>
      <vt:lpstr>Слайд 7</vt:lpstr>
      <vt:lpstr>БЫЛО</vt:lpstr>
      <vt:lpstr>Слайд 9</vt:lpstr>
      <vt:lpstr>Оптимизация направления потоков пациентов: цветовое решение разграничения зон потоков</vt:lpstr>
      <vt:lpstr>Разработана система навигации </vt:lpstr>
      <vt:lpstr>Разработана система навигации </vt:lpstr>
      <vt:lpstr>Разработана система навигации </vt:lpstr>
      <vt:lpstr>Оптимизация направления потоков пациентов : цветовое решение разграничения зон потоков</vt:lpstr>
      <vt:lpstr>Организована работа кабинета первичного приема  для больных с острой патологией с отдельным входом</vt:lpstr>
      <vt:lpstr>Слайд 16</vt:lpstr>
      <vt:lpstr>Слайд 17</vt:lpstr>
      <vt:lpstr>Слайд 18</vt:lpstr>
      <vt:lpstr>БЫЛО</vt:lpstr>
      <vt:lpstr>Слайд 20</vt:lpstr>
      <vt:lpstr>Слайд 21</vt:lpstr>
      <vt:lpstr>БЛАГОДАРЮ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Клюшина Любовь Витальевна</dc:creator>
  <cp:lastModifiedBy>pomPRAV</cp:lastModifiedBy>
  <cp:revision>204</cp:revision>
  <dcterms:created xsi:type="dcterms:W3CDTF">2017-03-22T18:14:31Z</dcterms:created>
  <dcterms:modified xsi:type="dcterms:W3CDTF">2019-02-25T12:31:00Z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2017-03-22T00:00:00Z</vt:filetime>
  </property>
</Properties>
</file>