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7" r:id="rId3"/>
    <p:sldId id="260" r:id="rId4"/>
    <p:sldId id="261" r:id="rId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06885396876197E-2"/>
          <c:y val="5.4576600599198513E-2"/>
          <c:w val="0.9347283475877366"/>
          <c:h val="0.65149891422641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младенческая смертность на 1000 живорожденных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2.8219086768136873E-3"/>
                  <c:y val="-3.4695598485414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328630152205279E-3"/>
                  <c:y val="-1.445649936892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60104869009165E-3"/>
                  <c:y val="-1.4456579900843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2187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2015г РД</c:v>
                </c:pt>
                <c:pt idx="1">
                  <c:v>2016г РД</c:v>
                </c:pt>
                <c:pt idx="2">
                  <c:v>2017г РД</c:v>
                </c:pt>
                <c:pt idx="3">
                  <c:v>2018г РД</c:v>
                </c:pt>
                <c:pt idx="4">
                  <c:v>2019г РД</c:v>
                </c:pt>
                <c:pt idx="5">
                  <c:v>2020г РД</c:v>
                </c:pt>
                <c:pt idx="6">
                  <c:v>2021 РД</c:v>
                </c:pt>
                <c:pt idx="7">
                  <c:v>2020 РФ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12</c:v>
                </c:pt>
                <c:pt idx="1">
                  <c:v>10.1</c:v>
                </c:pt>
                <c:pt idx="2">
                  <c:v>8.6999999999999993</c:v>
                </c:pt>
                <c:pt idx="3">
                  <c:v>8.3000000000000007</c:v>
                </c:pt>
                <c:pt idx="4">
                  <c:v>7.5</c:v>
                </c:pt>
                <c:pt idx="5">
                  <c:v>6.7</c:v>
                </c:pt>
                <c:pt idx="6">
                  <c:v>7.9</c:v>
                </c:pt>
                <c:pt idx="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18454952"/>
        <c:axId val="518456128"/>
      </c:barChart>
      <c:catAx>
        <c:axId val="51845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04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18456128"/>
        <c:crosses val="autoZero"/>
        <c:auto val="1"/>
        <c:lblAlgn val="ctr"/>
        <c:lblOffset val="100"/>
        <c:noMultiLvlLbl val="0"/>
      </c:catAx>
      <c:valAx>
        <c:axId val="518456128"/>
        <c:scaling>
          <c:orientation val="minMax"/>
        </c:scaling>
        <c:delete val="0"/>
        <c:axPos val="l"/>
        <c:majorGridlines>
          <c:spPr>
            <a:ln w="1204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04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ln w="1207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18454952"/>
        <c:crosses val="autoZero"/>
        <c:crossBetween val="between"/>
      </c:valAx>
      <c:spPr>
        <a:noFill/>
        <a:ln w="25388">
          <a:noFill/>
        </a:ln>
      </c:spPr>
    </c:plotArea>
    <c:legend>
      <c:legendPos val="t"/>
      <c:layout>
        <c:manualLayout>
          <c:xMode val="edge"/>
          <c:yMode val="edge"/>
          <c:x val="0.44790214971863224"/>
          <c:y val="1.6522357250002677E-3"/>
          <c:w val="0.55209785028136782"/>
          <c:h val="0.20616969338558913"/>
        </c:manualLayout>
      </c:layout>
      <c:overlay val="0"/>
      <c:spPr>
        <a:noFill/>
        <a:ln w="32187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06885396876197E-2"/>
          <c:y val="5.4576600599198513E-2"/>
          <c:w val="0.9347283475877366"/>
          <c:h val="0.65149891422641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детская смертность на 100 тыс дет. населения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2.8219086768136873E-3"/>
                  <c:y val="-3.4695598485414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328630152205279E-3"/>
                  <c:y val="-1.445649936892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60104869009165E-3"/>
                  <c:y val="-1.4456579900843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2187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2015г РД</c:v>
                </c:pt>
                <c:pt idx="1">
                  <c:v>2016г РД</c:v>
                </c:pt>
                <c:pt idx="2">
                  <c:v>2017г РД</c:v>
                </c:pt>
                <c:pt idx="3">
                  <c:v>2018г РД</c:v>
                </c:pt>
                <c:pt idx="4">
                  <c:v>2019г РД</c:v>
                </c:pt>
                <c:pt idx="5">
                  <c:v>2020г РД</c:v>
                </c:pt>
                <c:pt idx="6">
                  <c:v>2021г РД</c:v>
                </c:pt>
                <c:pt idx="7">
                  <c:v>2020 РФ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115.1</c:v>
                </c:pt>
                <c:pt idx="1">
                  <c:v>100.1</c:v>
                </c:pt>
                <c:pt idx="2">
                  <c:v>92.3</c:v>
                </c:pt>
                <c:pt idx="3">
                  <c:v>85.2</c:v>
                </c:pt>
                <c:pt idx="4">
                  <c:v>64.5</c:v>
                </c:pt>
                <c:pt idx="5">
                  <c:v>58.4</c:v>
                </c:pt>
                <c:pt idx="6">
                  <c:v>51.2</c:v>
                </c:pt>
                <c:pt idx="7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18453384"/>
        <c:axId val="518459264"/>
      </c:barChart>
      <c:catAx>
        <c:axId val="51845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04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18459264"/>
        <c:crosses val="autoZero"/>
        <c:auto val="1"/>
        <c:lblAlgn val="ctr"/>
        <c:lblOffset val="100"/>
        <c:noMultiLvlLbl val="0"/>
      </c:catAx>
      <c:valAx>
        <c:axId val="518459264"/>
        <c:scaling>
          <c:orientation val="minMax"/>
        </c:scaling>
        <c:delete val="0"/>
        <c:axPos val="l"/>
        <c:majorGridlines>
          <c:spPr>
            <a:ln w="1204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047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ln w="1207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18453384"/>
        <c:crosses val="autoZero"/>
        <c:crossBetween val="between"/>
      </c:valAx>
      <c:spPr>
        <a:noFill/>
        <a:ln w="25388">
          <a:noFill/>
        </a:ln>
      </c:spPr>
    </c:plotArea>
    <c:legend>
      <c:legendPos val="t"/>
      <c:layout>
        <c:manualLayout>
          <c:xMode val="edge"/>
          <c:yMode val="edge"/>
          <c:x val="0.42825258369766739"/>
          <c:y val="1.4729340355639077E-3"/>
          <c:w val="0.56584430805067953"/>
          <c:h val="0.22452165183405218"/>
        </c:manualLayout>
      </c:layout>
      <c:overlay val="0"/>
      <c:spPr>
        <a:noFill/>
        <a:ln w="32187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90942856911067E-2"/>
          <c:y val="0.16577367708046001"/>
          <c:w val="0.88706609781473178"/>
          <c:h val="0.73179536790967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165757503955584E-2"/>
                  <c:y val="-9.1673758260628638E-2"/>
                </c:manualLayout>
              </c:layout>
              <c:spPr>
                <a:noFill/>
                <a:ln w="27365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55696045424286E-2"/>
                  <c:y val="-6.7668268681846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34176272545581E-2"/>
                  <c:y val="-7.7335164207824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045568363394288E-2"/>
                  <c:y val="-4.4355936016643428E-2"/>
                </c:manualLayout>
              </c:layout>
              <c:spPr>
                <a:noFill/>
                <a:ln w="27365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62443696283815E-2"/>
                      <c:h val="7.799277671107803E-2"/>
                    </c:manualLayout>
                  </c15:layout>
                </c:ext>
              </c:extLst>
            </c:dLbl>
            <c:spPr>
              <a:noFill/>
              <a:ln w="273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7190</c:v>
                </c:pt>
                <c:pt idx="1">
                  <c:v>7617</c:v>
                </c:pt>
                <c:pt idx="2">
                  <c:v>7073</c:v>
                </c:pt>
                <c:pt idx="3">
                  <c:v>6780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8507480"/>
        <c:axId val="518508264"/>
        <c:axId val="0"/>
      </c:bar3DChart>
      <c:catAx>
        <c:axId val="518507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8508264"/>
        <c:crosses val="autoZero"/>
        <c:auto val="1"/>
        <c:lblAlgn val="ctr"/>
        <c:lblOffset val="100"/>
        <c:noMultiLvlLbl val="0"/>
      </c:catAx>
      <c:valAx>
        <c:axId val="518508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8507480"/>
        <c:crosses val="autoZero"/>
        <c:crossBetween val="between"/>
      </c:valAx>
      <c:spPr>
        <a:noFill/>
        <a:ln w="27365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0.23417</cdr:x>
      <cdr:y>0.05923</cdr:y>
    </cdr:from>
    <cdr:to>
      <cdr:x>0.87815</cdr:x>
      <cdr:y>0.23224</cdr:y>
    </cdr:to>
    <cdr:sp macro="" textlink="">
      <cdr:nvSpPr>
        <cdr:cNvPr id="2" name="Объект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618781" y="155628"/>
          <a:ext cx="4451818" cy="45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92500"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None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Диспансеризация детей – сирот,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абс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655D-14B0-4968-885E-42F683C043B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CA403-F614-4EA0-95D2-4CF774CFE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7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26B5C6-99EC-403F-BE42-831E94EA2C67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0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8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3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1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3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7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2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9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6F05-73E7-4726-A14B-09D15A8BB56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1CE4-E2D1-4DF2-AD92-CA48E9200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9336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6625"/>
            <a:ext cx="1207945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 </a:t>
            </a: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младенческой и детской смертности  </a:t>
            </a:r>
            <a:r>
              <a:rPr lang="ru-RU" alt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РД и РФ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E610-41E7-4E5B-949E-1A186D3B2A4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1600" y="6316663"/>
            <a:ext cx="12090400" cy="4048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детской смертности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стабильную тенденцию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снижению.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1600" y="3465874"/>
            <a:ext cx="12067466" cy="27541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Росстата за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умерло 356 детей в возрасте до 1 года (в 2020 г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313),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вырос на 17,9 процента (с 6,7 до 7,9 промилле).  Целевой индикатор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Нацпроекта 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7,7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промилле. 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причинной структуре младенческой смертности снизился на 3,6% удельный вес  отдельных состояний перинатального периода с 52,1% в 2020 г. до 48,5% в 2021 г.  и на 6,4% выросла доля  врожденных аномалий (пороков) развития – 32,7% (2020г. – 26,3 %), занимая  второе место в структуре причин МС. В сравнении с 2020 годом выросло число отказов от прерывания беременности при выявленном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пороке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с неблагоприятным прогнозом для жизни плода.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нивелирования рисков по достижению показателей материнской  и  младенческой смертности проведен  анализ  причин роста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 план по снижению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младенческой смертности, согласован с главным неонатологом Минздрава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третьего уровня закреплены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районы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республики, осуществляется ежедневный контроль за состоянием  беременных и новорожденных группы высокого риска на перинатальные потери. Еженедельно Минздравом РД проводится ВКС 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участием главным внештатных специалистов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главных врачей  всех медицинских организаций  республики по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мониторингу младенческой и материнской смертности.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817805"/>
              </p:ext>
            </p:extLst>
          </p:nvPr>
        </p:nvGraphicFramePr>
        <p:xfrm>
          <a:off x="218815" y="704658"/>
          <a:ext cx="5411778" cy="287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864608"/>
              </p:ext>
            </p:extLst>
          </p:nvPr>
        </p:nvGraphicFramePr>
        <p:xfrm>
          <a:off x="6096000" y="814704"/>
          <a:ext cx="5630593" cy="265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8355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961" y="1277541"/>
            <a:ext cx="5966756" cy="120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467" y="-1"/>
            <a:ext cx="12154347" cy="1205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195"/>
            <a:ext cx="11943471" cy="10124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младенческой смертности по территориям республики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793A9-6855-4841-A57D-609F2388B6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7879" y="1354754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показатель младенческой смертности в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зарегистрирован в следующих территориях: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9088" y="1277541"/>
            <a:ext cx="5524383" cy="1205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показатели младенческой смертности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зарегистрирован в следующих территориях: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86448"/>
              </p:ext>
            </p:extLst>
          </p:nvPr>
        </p:nvGraphicFramePr>
        <p:xfrm>
          <a:off x="208961" y="2564673"/>
          <a:ext cx="6100677" cy="247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64"/>
                <a:gridCol w="2980613"/>
              </a:tblGrid>
              <a:tr h="485854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Агульская ЦРБ </a:t>
                      </a:r>
                      <a:r>
                        <a:rPr lang="en-US" sz="1600" b="1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b="1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i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МСЧ Кочубей 15,4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98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Ахтынская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Магарамкентская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98438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Буйнакская </a:t>
                      </a:r>
                      <a:r>
                        <a:rPr lang="ru-RU" sz="1600" b="1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b="1" i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b="1" i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Сулейман-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стальскя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98438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Гумбетовская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Цумадинская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98438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Дербенская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Шамильская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98438">
                <a:tc>
                  <a:txBody>
                    <a:bodyPr/>
                    <a:lstStyle/>
                    <a:p>
                      <a:r>
                        <a:rPr lang="ru-RU" sz="16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Кулинская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Дагогнинская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ЦГБ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68308"/>
              </p:ext>
            </p:extLst>
          </p:nvPr>
        </p:nvGraphicFramePr>
        <p:xfrm>
          <a:off x="6419088" y="2594987"/>
          <a:ext cx="5528866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286"/>
                <a:gridCol w="27155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Казбековская</a:t>
                      </a:r>
                      <a:r>
                        <a:rPr lang="ru-RU" sz="16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4,4</a:t>
                      </a:r>
                      <a:endParaRPr lang="ru-RU" sz="1600" b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Тляратинская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Кизилюртовская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Унцукульская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b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Кумторкалинская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4,4</a:t>
                      </a:r>
                      <a:endParaRPr lang="ru-RU" sz="1600" b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Каспийская ЦГБ 4,5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Новолакская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Кизилюртовская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ЦГБ 4,4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Сергокалинская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ЦРБ 4,2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Акушинская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ЦРБ 4,7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Ботлихская ЦРБ 3,8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Кайтагская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ЦРБ 4,4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Каякентская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3,2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Дербентская ЦГБ 4,3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Ногайская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ЦРБ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Хасавюртовская ЦРБ 4,0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Хунзахская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ЦРБ 2,9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00249" y="5265592"/>
            <a:ext cx="5127819" cy="14061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Руководителями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вышеуказанных территорий 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уделено должного внимания вопросам снижения младенческой смертности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8411" y="5475111"/>
            <a:ext cx="6215060" cy="115939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зарегистрировано случаев младенческой смертности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Гергебильском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Докузпаринском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Бабаюртовском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Курахском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Хивском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Цунтинском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районах,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п.Новострой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Новолакской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РБ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Бежтинском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участке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Цунтинского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30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466" y="0"/>
            <a:ext cx="12200466" cy="915988"/>
          </a:xfrm>
          <a:prstGeom prst="rect">
            <a:avLst/>
          </a:prstGeom>
        </p:spPr>
      </p:pic>
      <p:graphicFrame>
        <p:nvGraphicFramePr>
          <p:cNvPr id="11" name="Object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6528930"/>
              </p:ext>
            </p:extLst>
          </p:nvPr>
        </p:nvGraphicFramePr>
        <p:xfrm>
          <a:off x="-207445" y="665889"/>
          <a:ext cx="6912954" cy="343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5001" y="271838"/>
            <a:ext cx="109728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Диспансеризация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детского населения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6" y="4189259"/>
            <a:ext cx="11761370" cy="25322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Профилактическими медицинскими осмотрами охвачено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96,4%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числа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подлежащих несовершеннолетних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(578523 человека),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7,4% выше уровня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предыдущего года (в связи с приостановлением плановых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профосмотров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 время пандемии 2020 года).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Профосмотры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декретированных возрастах прошли 100% от подлежащих детей. Прошли диспансеризацию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– сирот и детей, находящихся в трудной жизненной ситуации,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пребывающих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стационарных учреждениях системы здравоохранения, образования и социальной защиты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(6780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детей). Впервые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выявлена патология 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20,8%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 По итогам диспансеризации охват  детей  оздоровлением составил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86,1%.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D595A-2446-4E35-B714-F44DF49F885B}" type="slidenum">
              <a:rPr lang="ru-RU" altLang="en-US" smtClean="0"/>
              <a:pPr>
                <a:defRPr/>
              </a:pPr>
              <a:t>3</a:t>
            </a:fld>
            <a:endParaRPr lang="ru-RU" alt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5" y="1003526"/>
            <a:ext cx="5101520" cy="27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466" y="0"/>
            <a:ext cx="12200466" cy="91598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48968"/>
              </p:ext>
            </p:extLst>
          </p:nvPr>
        </p:nvGraphicFramePr>
        <p:xfrm>
          <a:off x="345287" y="990071"/>
          <a:ext cx="8369054" cy="3652738"/>
        </p:xfrm>
        <a:graphic>
          <a:graphicData uri="http://schemas.openxmlformats.org/drawingml/2006/table">
            <a:tbl>
              <a:tblPr/>
              <a:tblGrid>
                <a:gridCol w="3401171"/>
                <a:gridCol w="1409257"/>
                <a:gridCol w="1550649"/>
                <a:gridCol w="2007977"/>
              </a:tblGrid>
              <a:tr h="126310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 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жителям РД в рамках ОМС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901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протоколов ЭКО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901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ГБУ РД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РЦОЗСиР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16267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наступления беременности в ГБУ РД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РЦОЗСиР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38,8%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4440" y="86779"/>
            <a:ext cx="1131075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работы по вспомогательным </a:t>
            </a:r>
            <a:b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репродуктивным технологиям 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374" y="4809840"/>
            <a:ext cx="11960889" cy="19116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состоящих на диспансерном учёте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 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бесплодием из года в год растёт и составляет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 человек.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республике обеспечена доступность процедуры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экстракорпорального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оплодотворения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рамках ОМС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всем нуждающимся в ней семьям. За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ЭКО.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года в год растет число супружеских пар, которые получили процедуру ЭКО, не выезжая за пределы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республики, так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проведено 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853 процедуры.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сложную эпидемиологическую ситуацию, работая с соблюдением мер повышенной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предосторожности, запланированные мероприятия 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ВРТ ГБУ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РЦОЗСиР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были проведены. Результативность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проводимых процедур в республике достаточно высокая 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38,5%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на уровне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среднефедеративного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года запланировано постепенное увеличение числа проводимых процедур ЭКО до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B8FF0-A3BB-4EED-8B84-C086CE9C4005}" type="slidenum">
              <a:rPr lang="ru-RU" altLang="en-US" smtClean="0"/>
              <a:pPr>
                <a:defRPr/>
              </a:pPr>
              <a:t>4</a:t>
            </a:fld>
            <a:endParaRPr lang="ru-RU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450" y="1759713"/>
            <a:ext cx="3188813" cy="24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680</Words>
  <Application>Microsoft Office PowerPoint</Application>
  <PresentationFormat>Широкоэкранный</PresentationFormat>
  <Paragraphs>75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Показатели младенческой смертности по территориям республики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SHAHSINOVA</cp:lastModifiedBy>
  <cp:revision>66</cp:revision>
  <cp:lastPrinted>2017-02-10T15:25:33Z</cp:lastPrinted>
  <dcterms:created xsi:type="dcterms:W3CDTF">2017-02-04T12:10:16Z</dcterms:created>
  <dcterms:modified xsi:type="dcterms:W3CDTF">2022-03-03T18:26:12Z</dcterms:modified>
</cp:coreProperties>
</file>