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mpg" ContentType="video/mpeg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wdp" ContentType="image/vnd.ms-photo"/>
  <Default Extension="vml" ContentType="application/vnd.openxmlformats-officedocument.vmlDrawing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slides/slide76.xml" ContentType="application/vnd.openxmlformats-officedocument.presentationml.slide+xml"/>
  <Override PartName="/ppt/slides/slide77.xml" ContentType="application/vnd.openxmlformats-officedocument.presentationml.slide+xml"/>
  <Override PartName="/ppt/slides/slide78.xml" ContentType="application/vnd.openxmlformats-officedocument.presentationml.slide+xml"/>
  <Override PartName="/ppt/slides/slide79.xml" ContentType="application/vnd.openxmlformats-officedocument.presentationml.slide+xml"/>
  <Override PartName="/ppt/slides/slide80.xml" ContentType="application/vnd.openxmlformats-officedocument.presentationml.slide+xml"/>
  <Override PartName="/ppt/slides/slide81.xml" ContentType="application/vnd.openxmlformats-officedocument.presentationml.slide+xml"/>
  <Override PartName="/ppt/slides/slide82.xml" ContentType="application/vnd.openxmlformats-officedocument.presentationml.slide+xml"/>
  <Override PartName="/ppt/slides/slide83.xml" ContentType="application/vnd.openxmlformats-officedocument.presentationml.slide+xml"/>
  <Override PartName="/ppt/slides/slide84.xml" ContentType="application/vnd.openxmlformats-officedocument.presentationml.slide+xml"/>
  <Override PartName="/ppt/slides/slide85.xml" ContentType="application/vnd.openxmlformats-officedocument.presentationml.slide+xml"/>
  <Override PartName="/ppt/slides/slide86.xml" ContentType="application/vnd.openxmlformats-officedocument.presentationml.slide+xml"/>
  <Override PartName="/ppt/slides/slide87.xml" ContentType="application/vnd.openxmlformats-officedocument.presentationml.slide+xml"/>
  <Override PartName="/ppt/slides/slide88.xml" ContentType="application/vnd.openxmlformats-officedocument.presentationml.slide+xml"/>
  <Override PartName="/ppt/slides/slide89.xml" ContentType="application/vnd.openxmlformats-officedocument.presentationml.slide+xml"/>
  <Override PartName="/ppt/slides/slide90.xml" ContentType="application/vnd.openxmlformats-officedocument.presentationml.slide+xml"/>
  <Override PartName="/ppt/slides/slide91.xml" ContentType="application/vnd.openxmlformats-officedocument.presentationml.slide+xml"/>
  <Override PartName="/ppt/slides/slide92.xml" ContentType="application/vnd.openxmlformats-officedocument.presentationml.slide+xml"/>
  <Override PartName="/ppt/slides/slide93.xml" ContentType="application/vnd.openxmlformats-officedocument.presentationml.slide+xml"/>
  <Override PartName="/ppt/slides/slide94.xml" ContentType="application/vnd.openxmlformats-officedocument.presentationml.slide+xml"/>
  <Override PartName="/ppt/slides/slide95.xml" ContentType="application/vnd.openxmlformats-officedocument.presentationml.slide+xml"/>
  <Override PartName="/ppt/slides/slide96.xml" ContentType="application/vnd.openxmlformats-officedocument.presentationml.slide+xml"/>
  <Override PartName="/ppt/slides/slide97.xml" ContentType="application/vnd.openxmlformats-officedocument.presentationml.slide+xml"/>
  <Override PartName="/ppt/slides/slide98.xml" ContentType="application/vnd.openxmlformats-officedocument.presentationml.slide+xml"/>
  <Override PartName="/ppt/slides/slide99.xml" ContentType="application/vnd.openxmlformats-officedocument.presentationml.slide+xml"/>
  <Override PartName="/ppt/slides/slide100.xml" ContentType="application/vnd.openxmlformats-officedocument.presentationml.slide+xml"/>
  <Override PartName="/ppt/slides/slide101.xml" ContentType="application/vnd.openxmlformats-officedocument.presentationml.slide+xml"/>
  <Override PartName="/ppt/slides/slide102.xml" ContentType="application/vnd.openxmlformats-officedocument.presentationml.slide+xml"/>
  <Override PartName="/ppt/slides/slide103.xml" ContentType="application/vnd.openxmlformats-officedocument.presentationml.slide+xml"/>
  <Override PartName="/ppt/slides/slide104.xml" ContentType="application/vnd.openxmlformats-officedocument.presentationml.slide+xml"/>
  <Override PartName="/ppt/slides/slide105.xml" ContentType="application/vnd.openxmlformats-officedocument.presentationml.slide+xml"/>
  <Override PartName="/ppt/slides/slide106.xml" ContentType="application/vnd.openxmlformats-officedocument.presentationml.slide+xml"/>
  <Override PartName="/ppt/slides/slide107.xml" ContentType="application/vnd.openxmlformats-officedocument.presentationml.slide+xml"/>
  <Override PartName="/ppt/slides/slide108.xml" ContentType="application/vnd.openxmlformats-officedocument.presentationml.slide+xml"/>
  <Override PartName="/ppt/slides/slide109.xml" ContentType="application/vnd.openxmlformats-officedocument.presentationml.slide+xml"/>
  <Override PartName="/ppt/slides/slide110.xml" ContentType="application/vnd.openxmlformats-officedocument.presentationml.slide+xml"/>
  <Override PartName="/ppt/slides/slide111.xml" ContentType="application/vnd.openxmlformats-officedocument.presentationml.slide+xml"/>
  <Override PartName="/ppt/slides/slide112.xml" ContentType="application/vnd.openxmlformats-officedocument.presentationml.slide+xml"/>
  <Override PartName="/ppt/slides/slide113.xml" ContentType="application/vnd.openxmlformats-officedocument.presentationml.slide+xml"/>
  <Override PartName="/ppt/slides/slide114.xml" ContentType="application/vnd.openxmlformats-officedocument.presentationml.slide+xml"/>
  <Override PartName="/ppt/slides/slide115.xml" ContentType="application/vnd.openxmlformats-officedocument.presentationml.slide+xml"/>
  <Override PartName="/ppt/slides/slide116.xml" ContentType="application/vnd.openxmlformats-officedocument.presentationml.slide+xml"/>
  <Override PartName="/ppt/slides/slide117.xml" ContentType="application/vnd.openxmlformats-officedocument.presentationml.slide+xml"/>
  <Override PartName="/ppt/slides/slide118.xml" ContentType="application/vnd.openxmlformats-officedocument.presentationml.slide+xml"/>
  <Override PartName="/ppt/slides/slide119.xml" ContentType="application/vnd.openxmlformats-officedocument.presentationml.slide+xml"/>
  <Override PartName="/ppt/slides/slide120.xml" ContentType="application/vnd.openxmlformats-officedocument.presentationml.slide+xml"/>
  <Override PartName="/ppt/slides/slide121.xml" ContentType="application/vnd.openxmlformats-officedocument.presentationml.slide+xml"/>
  <Override PartName="/ppt/slides/slide122.xml" ContentType="application/vnd.openxmlformats-officedocument.presentationml.slide+xml"/>
  <Override PartName="/ppt/slides/slide123.xml" ContentType="application/vnd.openxmlformats-officedocument.presentationml.slide+xml"/>
  <Override PartName="/ppt/slides/slide124.xml" ContentType="application/vnd.openxmlformats-officedocument.presentationml.slide+xml"/>
  <Override PartName="/ppt/slides/slide125.xml" ContentType="application/vnd.openxmlformats-officedocument.presentationml.slide+xml"/>
  <Override PartName="/ppt/slides/slide126.xml" ContentType="application/vnd.openxmlformats-officedocument.presentationml.slide+xml"/>
  <Override PartName="/ppt/slides/slide127.xml" ContentType="application/vnd.openxmlformats-officedocument.presentationml.slide+xml"/>
  <Override PartName="/ppt/slides/slide128.xml" ContentType="application/vnd.openxmlformats-officedocument.presentationml.slide+xml"/>
  <Override PartName="/ppt/slides/slide129.xml" ContentType="application/vnd.openxmlformats-officedocument.presentationml.slide+xml"/>
  <Override PartName="/ppt/slides/slide130.xml" ContentType="application/vnd.openxmlformats-officedocument.presentationml.slide+xml"/>
  <Override PartName="/ppt/slides/slide131.xml" ContentType="application/vnd.openxmlformats-officedocument.presentationml.slide+xml"/>
  <Override PartName="/ppt/slides/slide132.xml" ContentType="application/vnd.openxmlformats-officedocument.presentationml.slide+xml"/>
  <Override PartName="/ppt/slides/slide133.xml" ContentType="application/vnd.openxmlformats-officedocument.presentationml.slide+xml"/>
  <Override PartName="/ppt/slides/slide134.xml" ContentType="application/vnd.openxmlformats-officedocument.presentationml.slide+xml"/>
  <Override PartName="/ppt/slides/slide135.xml" ContentType="application/vnd.openxmlformats-officedocument.presentationml.slide+xml"/>
  <Override PartName="/ppt/slides/slide136.xml" ContentType="application/vnd.openxmlformats-officedocument.presentationml.slide+xml"/>
  <Override PartName="/ppt/slides/slide137.xml" ContentType="application/vnd.openxmlformats-officedocument.presentationml.slide+xml"/>
  <Override PartName="/ppt/slides/slide138.xml" ContentType="application/vnd.openxmlformats-officedocument.presentationml.slide+xml"/>
  <Override PartName="/ppt/slides/slide139.xml" ContentType="application/vnd.openxmlformats-officedocument.presentationml.slide+xml"/>
  <Override PartName="/ppt/slides/slide140.xml" ContentType="application/vnd.openxmlformats-officedocument.presentationml.slide+xml"/>
  <Override PartName="/ppt/slides/slide141.xml" ContentType="application/vnd.openxmlformats-officedocument.presentationml.slide+xml"/>
  <Override PartName="/ppt/slides/slide142.xml" ContentType="application/vnd.openxmlformats-officedocument.presentationml.slide+xml"/>
  <Override PartName="/ppt/slides/slide143.xml" ContentType="application/vnd.openxmlformats-officedocument.presentationml.slide+xml"/>
  <Override PartName="/ppt/slides/slide144.xml" ContentType="application/vnd.openxmlformats-officedocument.presentationml.slide+xml"/>
  <Override PartName="/ppt/slides/slide14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ppt/notesSlides/notesSlide36.xml" ContentType="application/vnd.openxmlformats-officedocument.presentationml.notesSlide+xml"/>
  <Override PartName="/ppt/notesSlides/notesSlide37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5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7"/>
  </p:notesMasterIdLst>
  <p:sldIdLst>
    <p:sldId id="370" r:id="rId2"/>
    <p:sldId id="371" r:id="rId3"/>
    <p:sldId id="476" r:id="rId4"/>
    <p:sldId id="479" r:id="rId5"/>
    <p:sldId id="480" r:id="rId6"/>
    <p:sldId id="489" r:id="rId7"/>
    <p:sldId id="478" r:id="rId8"/>
    <p:sldId id="490" r:id="rId9"/>
    <p:sldId id="685" r:id="rId10"/>
    <p:sldId id="686" r:id="rId11"/>
    <p:sldId id="687" r:id="rId12"/>
    <p:sldId id="688" r:id="rId13"/>
    <p:sldId id="619" r:id="rId14"/>
    <p:sldId id="628" r:id="rId15"/>
    <p:sldId id="629" r:id="rId16"/>
    <p:sldId id="621" r:id="rId17"/>
    <p:sldId id="486" r:id="rId18"/>
    <p:sldId id="488" r:id="rId19"/>
    <p:sldId id="493" r:id="rId20"/>
    <p:sldId id="494" r:id="rId21"/>
    <p:sldId id="491" r:id="rId22"/>
    <p:sldId id="513" r:id="rId23"/>
    <p:sldId id="554" r:id="rId24"/>
    <p:sldId id="543" r:id="rId25"/>
    <p:sldId id="544" r:id="rId26"/>
    <p:sldId id="565" r:id="rId27"/>
    <p:sldId id="556" r:id="rId28"/>
    <p:sldId id="557" r:id="rId29"/>
    <p:sldId id="558" r:id="rId30"/>
    <p:sldId id="559" r:id="rId31"/>
    <p:sldId id="560" r:id="rId32"/>
    <p:sldId id="561" r:id="rId33"/>
    <p:sldId id="562" r:id="rId34"/>
    <p:sldId id="566" r:id="rId35"/>
    <p:sldId id="631" r:id="rId36"/>
    <p:sldId id="567" r:id="rId37"/>
    <p:sldId id="563" r:id="rId38"/>
    <p:sldId id="564" r:id="rId39"/>
    <p:sldId id="547" r:id="rId40"/>
    <p:sldId id="618" r:id="rId41"/>
    <p:sldId id="568" r:id="rId42"/>
    <p:sldId id="546" r:id="rId43"/>
    <p:sldId id="569" r:id="rId44"/>
    <p:sldId id="570" r:id="rId45"/>
    <p:sldId id="571" r:id="rId46"/>
    <p:sldId id="572" r:id="rId47"/>
    <p:sldId id="679" r:id="rId48"/>
    <p:sldId id="573" r:id="rId49"/>
    <p:sldId id="574" r:id="rId50"/>
    <p:sldId id="575" r:id="rId51"/>
    <p:sldId id="576" r:id="rId52"/>
    <p:sldId id="577" r:id="rId53"/>
    <p:sldId id="578" r:id="rId54"/>
    <p:sldId id="579" r:id="rId55"/>
    <p:sldId id="580" r:id="rId56"/>
    <p:sldId id="581" r:id="rId57"/>
    <p:sldId id="582" r:id="rId58"/>
    <p:sldId id="583" r:id="rId59"/>
    <p:sldId id="622" r:id="rId60"/>
    <p:sldId id="584" r:id="rId61"/>
    <p:sldId id="626" r:id="rId62"/>
    <p:sldId id="627" r:id="rId63"/>
    <p:sldId id="585" r:id="rId64"/>
    <p:sldId id="586" r:id="rId65"/>
    <p:sldId id="587" r:id="rId66"/>
    <p:sldId id="588" r:id="rId67"/>
    <p:sldId id="589" r:id="rId68"/>
    <p:sldId id="590" r:id="rId69"/>
    <p:sldId id="591" r:id="rId70"/>
    <p:sldId id="592" r:id="rId71"/>
    <p:sldId id="593" r:id="rId72"/>
    <p:sldId id="594" r:id="rId73"/>
    <p:sldId id="595" r:id="rId74"/>
    <p:sldId id="596" r:id="rId75"/>
    <p:sldId id="597" r:id="rId76"/>
    <p:sldId id="598" r:id="rId77"/>
    <p:sldId id="599" r:id="rId78"/>
    <p:sldId id="608" r:id="rId79"/>
    <p:sldId id="609" r:id="rId80"/>
    <p:sldId id="617" r:id="rId81"/>
    <p:sldId id="610" r:id="rId82"/>
    <p:sldId id="611" r:id="rId83"/>
    <p:sldId id="612" r:id="rId84"/>
    <p:sldId id="613" r:id="rId85"/>
    <p:sldId id="614" r:id="rId86"/>
    <p:sldId id="615" r:id="rId87"/>
    <p:sldId id="601" r:id="rId88"/>
    <p:sldId id="603" r:id="rId89"/>
    <p:sldId id="620" r:id="rId90"/>
    <p:sldId id="605" r:id="rId91"/>
    <p:sldId id="606" r:id="rId92"/>
    <p:sldId id="607" r:id="rId93"/>
    <p:sldId id="549" r:id="rId94"/>
    <p:sldId id="623" r:id="rId95"/>
    <p:sldId id="624" r:id="rId96"/>
    <p:sldId id="633" r:id="rId97"/>
    <p:sldId id="634" r:id="rId98"/>
    <p:sldId id="636" r:id="rId99"/>
    <p:sldId id="630" r:id="rId100"/>
    <p:sldId id="552" r:id="rId101"/>
    <p:sldId id="632" r:id="rId102"/>
    <p:sldId id="637" r:id="rId103"/>
    <p:sldId id="639" r:id="rId104"/>
    <p:sldId id="640" r:id="rId105"/>
    <p:sldId id="641" r:id="rId106"/>
    <p:sldId id="655" r:id="rId107"/>
    <p:sldId id="644" r:id="rId108"/>
    <p:sldId id="689" r:id="rId109"/>
    <p:sldId id="690" r:id="rId110"/>
    <p:sldId id="691" r:id="rId111"/>
    <p:sldId id="692" r:id="rId112"/>
    <p:sldId id="693" r:id="rId113"/>
    <p:sldId id="694" r:id="rId114"/>
    <p:sldId id="695" r:id="rId115"/>
    <p:sldId id="696" r:id="rId116"/>
    <p:sldId id="697" r:id="rId117"/>
    <p:sldId id="698" r:id="rId118"/>
    <p:sldId id="699" r:id="rId119"/>
    <p:sldId id="700" r:id="rId120"/>
    <p:sldId id="701" r:id="rId121"/>
    <p:sldId id="702" r:id="rId122"/>
    <p:sldId id="705" r:id="rId123"/>
    <p:sldId id="703" r:id="rId124"/>
    <p:sldId id="704" r:id="rId125"/>
    <p:sldId id="645" r:id="rId126"/>
    <p:sldId id="646" r:id="rId127"/>
    <p:sldId id="647" r:id="rId128"/>
    <p:sldId id="648" r:id="rId129"/>
    <p:sldId id="684" r:id="rId130"/>
    <p:sldId id="352" r:id="rId131"/>
    <p:sldId id="681" r:id="rId132"/>
    <p:sldId id="680" r:id="rId133"/>
    <p:sldId id="507" r:id="rId134"/>
    <p:sldId id="509" r:id="rId135"/>
    <p:sldId id="510" r:id="rId136"/>
    <p:sldId id="511" r:id="rId137"/>
    <p:sldId id="654" r:id="rId138"/>
    <p:sldId id="649" r:id="rId139"/>
    <p:sldId id="652" r:id="rId140"/>
    <p:sldId id="653" r:id="rId141"/>
    <p:sldId id="506" r:id="rId142"/>
    <p:sldId id="481" r:id="rId143"/>
    <p:sldId id="482" r:id="rId144"/>
    <p:sldId id="483" r:id="rId145"/>
    <p:sldId id="660" r:id="rId146"/>
  </p:sldIdLst>
  <p:sldSz cx="9144000" cy="6858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CC0000"/>
    <a:srgbClr val="FFFF66"/>
    <a:srgbClr val="FF99FF"/>
    <a:srgbClr val="CC99FF"/>
    <a:srgbClr val="008000"/>
    <a:srgbClr val="CC0099"/>
    <a:srgbClr val="000099"/>
    <a:srgbClr val="800080"/>
    <a:srgbClr val="0099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18603FDC-E32A-4AB5-989C-0864C3EAD2B8}" styleName="Стиль из темы 2 - акцент 2">
    <a:tblBg>
      <a:fillRef idx="3">
        <a:schemeClr val="accent2"/>
      </a:fillRef>
      <a:effectRef idx="3">
        <a:schemeClr val="accent2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2">
                <a:tint val="50000"/>
              </a:schemeClr>
            </a:lnRef>
          </a:left>
          <a:right>
            <a:lnRef idx="1">
              <a:schemeClr val="accent2">
                <a:tint val="50000"/>
              </a:schemeClr>
            </a:lnRef>
          </a:right>
          <a:top>
            <a:lnRef idx="1">
              <a:schemeClr val="accent2">
                <a:tint val="50000"/>
              </a:schemeClr>
            </a:lnRef>
          </a:top>
          <a:bottom>
            <a:lnRef idx="1">
              <a:schemeClr val="accent2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3B4B98B0-60AC-42C2-AFA5-B58CD77FA1E5}" styleName="Светлый стиль 1 - акцент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912" autoAdjust="0"/>
    <p:restoredTop sz="98779" autoAdjust="0"/>
  </p:normalViewPr>
  <p:slideViewPr>
    <p:cSldViewPr snapToGrid="0">
      <p:cViewPr>
        <p:scale>
          <a:sx n="66" d="100"/>
          <a:sy n="66" d="100"/>
        </p:scale>
        <p:origin x="-1236" y="-23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117" Type="http://schemas.openxmlformats.org/officeDocument/2006/relationships/slide" Target="slides/slide116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84" Type="http://schemas.openxmlformats.org/officeDocument/2006/relationships/slide" Target="slides/slide83.xml"/><Relationship Id="rId89" Type="http://schemas.openxmlformats.org/officeDocument/2006/relationships/slide" Target="slides/slide88.xml"/><Relationship Id="rId112" Type="http://schemas.openxmlformats.org/officeDocument/2006/relationships/slide" Target="slides/slide111.xml"/><Relationship Id="rId133" Type="http://schemas.openxmlformats.org/officeDocument/2006/relationships/slide" Target="slides/slide132.xml"/><Relationship Id="rId138" Type="http://schemas.openxmlformats.org/officeDocument/2006/relationships/slide" Target="slides/slide137.xml"/><Relationship Id="rId16" Type="http://schemas.openxmlformats.org/officeDocument/2006/relationships/slide" Target="slides/slide15.xml"/><Relationship Id="rId107" Type="http://schemas.openxmlformats.org/officeDocument/2006/relationships/slide" Target="slides/slide106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slide" Target="slides/slide78.xml"/><Relationship Id="rId102" Type="http://schemas.openxmlformats.org/officeDocument/2006/relationships/slide" Target="slides/slide101.xml"/><Relationship Id="rId123" Type="http://schemas.openxmlformats.org/officeDocument/2006/relationships/slide" Target="slides/slide122.xml"/><Relationship Id="rId128" Type="http://schemas.openxmlformats.org/officeDocument/2006/relationships/slide" Target="slides/slide127.xml"/><Relationship Id="rId144" Type="http://schemas.openxmlformats.org/officeDocument/2006/relationships/slide" Target="slides/slide143.xml"/><Relationship Id="rId149" Type="http://schemas.openxmlformats.org/officeDocument/2006/relationships/viewProps" Target="viewProps.xml"/><Relationship Id="rId5" Type="http://schemas.openxmlformats.org/officeDocument/2006/relationships/slide" Target="slides/slide4.xml"/><Relationship Id="rId90" Type="http://schemas.openxmlformats.org/officeDocument/2006/relationships/slide" Target="slides/slide89.xml"/><Relationship Id="rId95" Type="http://schemas.openxmlformats.org/officeDocument/2006/relationships/slide" Target="slides/slide94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113" Type="http://schemas.openxmlformats.org/officeDocument/2006/relationships/slide" Target="slides/slide112.xml"/><Relationship Id="rId118" Type="http://schemas.openxmlformats.org/officeDocument/2006/relationships/slide" Target="slides/slide117.xml"/><Relationship Id="rId134" Type="http://schemas.openxmlformats.org/officeDocument/2006/relationships/slide" Target="slides/slide133.xml"/><Relationship Id="rId139" Type="http://schemas.openxmlformats.org/officeDocument/2006/relationships/slide" Target="slides/slide138.xml"/><Relationship Id="rId80" Type="http://schemas.openxmlformats.org/officeDocument/2006/relationships/slide" Target="slides/slide79.xml"/><Relationship Id="rId85" Type="http://schemas.openxmlformats.org/officeDocument/2006/relationships/slide" Target="slides/slide84.xml"/><Relationship Id="rId150" Type="http://schemas.openxmlformats.org/officeDocument/2006/relationships/theme" Target="theme/theme1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103" Type="http://schemas.openxmlformats.org/officeDocument/2006/relationships/slide" Target="slides/slide102.xml"/><Relationship Id="rId108" Type="http://schemas.openxmlformats.org/officeDocument/2006/relationships/slide" Target="slides/slide107.xml"/><Relationship Id="rId116" Type="http://schemas.openxmlformats.org/officeDocument/2006/relationships/slide" Target="slides/slide115.xml"/><Relationship Id="rId124" Type="http://schemas.openxmlformats.org/officeDocument/2006/relationships/slide" Target="slides/slide123.xml"/><Relationship Id="rId129" Type="http://schemas.openxmlformats.org/officeDocument/2006/relationships/slide" Target="slides/slide128.xml"/><Relationship Id="rId137" Type="http://schemas.openxmlformats.org/officeDocument/2006/relationships/slide" Target="slides/slide13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83" Type="http://schemas.openxmlformats.org/officeDocument/2006/relationships/slide" Target="slides/slide82.xml"/><Relationship Id="rId88" Type="http://schemas.openxmlformats.org/officeDocument/2006/relationships/slide" Target="slides/slide87.xml"/><Relationship Id="rId91" Type="http://schemas.openxmlformats.org/officeDocument/2006/relationships/slide" Target="slides/slide90.xml"/><Relationship Id="rId96" Type="http://schemas.openxmlformats.org/officeDocument/2006/relationships/slide" Target="slides/slide95.xml"/><Relationship Id="rId111" Type="http://schemas.openxmlformats.org/officeDocument/2006/relationships/slide" Target="slides/slide110.xml"/><Relationship Id="rId132" Type="http://schemas.openxmlformats.org/officeDocument/2006/relationships/slide" Target="slides/slide131.xml"/><Relationship Id="rId140" Type="http://schemas.openxmlformats.org/officeDocument/2006/relationships/slide" Target="slides/slide139.xml"/><Relationship Id="rId145" Type="http://schemas.openxmlformats.org/officeDocument/2006/relationships/slide" Target="slides/slide14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6" Type="http://schemas.openxmlformats.org/officeDocument/2006/relationships/slide" Target="slides/slide105.xml"/><Relationship Id="rId114" Type="http://schemas.openxmlformats.org/officeDocument/2006/relationships/slide" Target="slides/slide113.xml"/><Relationship Id="rId119" Type="http://schemas.openxmlformats.org/officeDocument/2006/relationships/slide" Target="slides/slide118.xml"/><Relationship Id="rId127" Type="http://schemas.openxmlformats.org/officeDocument/2006/relationships/slide" Target="slides/slide12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slide" Target="slides/slide77.xml"/><Relationship Id="rId81" Type="http://schemas.openxmlformats.org/officeDocument/2006/relationships/slide" Target="slides/slide80.xml"/><Relationship Id="rId86" Type="http://schemas.openxmlformats.org/officeDocument/2006/relationships/slide" Target="slides/slide85.xml"/><Relationship Id="rId94" Type="http://schemas.openxmlformats.org/officeDocument/2006/relationships/slide" Target="slides/slide93.xml"/><Relationship Id="rId99" Type="http://schemas.openxmlformats.org/officeDocument/2006/relationships/slide" Target="slides/slide98.xml"/><Relationship Id="rId101" Type="http://schemas.openxmlformats.org/officeDocument/2006/relationships/slide" Target="slides/slide100.xml"/><Relationship Id="rId122" Type="http://schemas.openxmlformats.org/officeDocument/2006/relationships/slide" Target="slides/slide121.xml"/><Relationship Id="rId130" Type="http://schemas.openxmlformats.org/officeDocument/2006/relationships/slide" Target="slides/slide129.xml"/><Relationship Id="rId135" Type="http://schemas.openxmlformats.org/officeDocument/2006/relationships/slide" Target="slides/slide134.xml"/><Relationship Id="rId143" Type="http://schemas.openxmlformats.org/officeDocument/2006/relationships/slide" Target="slides/slide142.xml"/><Relationship Id="rId148" Type="http://schemas.openxmlformats.org/officeDocument/2006/relationships/presProps" Target="presProps.xml"/><Relationship Id="rId15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109" Type="http://schemas.openxmlformats.org/officeDocument/2006/relationships/slide" Target="slides/slide10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97" Type="http://schemas.openxmlformats.org/officeDocument/2006/relationships/slide" Target="slides/slide96.xml"/><Relationship Id="rId104" Type="http://schemas.openxmlformats.org/officeDocument/2006/relationships/slide" Target="slides/slide103.xml"/><Relationship Id="rId120" Type="http://schemas.openxmlformats.org/officeDocument/2006/relationships/slide" Target="slides/slide119.xml"/><Relationship Id="rId125" Type="http://schemas.openxmlformats.org/officeDocument/2006/relationships/slide" Target="slides/slide124.xml"/><Relationship Id="rId141" Type="http://schemas.openxmlformats.org/officeDocument/2006/relationships/slide" Target="slides/slide140.xml"/><Relationship Id="rId146" Type="http://schemas.openxmlformats.org/officeDocument/2006/relationships/slide" Target="slides/slide14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92" Type="http://schemas.openxmlformats.org/officeDocument/2006/relationships/slide" Target="slides/slide91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Relationship Id="rId87" Type="http://schemas.openxmlformats.org/officeDocument/2006/relationships/slide" Target="slides/slide86.xml"/><Relationship Id="rId110" Type="http://schemas.openxmlformats.org/officeDocument/2006/relationships/slide" Target="slides/slide109.xml"/><Relationship Id="rId115" Type="http://schemas.openxmlformats.org/officeDocument/2006/relationships/slide" Target="slides/slide114.xml"/><Relationship Id="rId131" Type="http://schemas.openxmlformats.org/officeDocument/2006/relationships/slide" Target="slides/slide130.xml"/><Relationship Id="rId136" Type="http://schemas.openxmlformats.org/officeDocument/2006/relationships/slide" Target="slides/slide135.xml"/><Relationship Id="rId61" Type="http://schemas.openxmlformats.org/officeDocument/2006/relationships/slide" Target="slides/slide60.xml"/><Relationship Id="rId82" Type="http://schemas.openxmlformats.org/officeDocument/2006/relationships/slide" Target="slides/slide8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56" Type="http://schemas.openxmlformats.org/officeDocument/2006/relationships/slide" Target="slides/slide55.xml"/><Relationship Id="rId77" Type="http://schemas.openxmlformats.org/officeDocument/2006/relationships/slide" Target="slides/slide76.xml"/><Relationship Id="rId100" Type="http://schemas.openxmlformats.org/officeDocument/2006/relationships/slide" Target="slides/slide99.xml"/><Relationship Id="rId105" Type="http://schemas.openxmlformats.org/officeDocument/2006/relationships/slide" Target="slides/slide104.xml"/><Relationship Id="rId126" Type="http://schemas.openxmlformats.org/officeDocument/2006/relationships/slide" Target="slides/slide125.xml"/><Relationship Id="rId14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93" Type="http://schemas.openxmlformats.org/officeDocument/2006/relationships/slide" Target="slides/slide92.xml"/><Relationship Id="rId98" Type="http://schemas.openxmlformats.org/officeDocument/2006/relationships/slide" Target="slides/slide97.xml"/><Relationship Id="rId121" Type="http://schemas.openxmlformats.org/officeDocument/2006/relationships/slide" Target="slides/slide120.xml"/><Relationship Id="rId142" Type="http://schemas.openxmlformats.org/officeDocument/2006/relationships/slide" Target="slides/slide141.xml"/><Relationship Id="rId3" Type="http://schemas.openxmlformats.org/officeDocument/2006/relationships/slide" Target="slides/slide2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5.emf"/></Relationships>
</file>

<file path=ppt/drawings/_rels/vmlDrawing2.vml.rels><?xml version="1.0" encoding="UTF-8" standalone="yes"?>
<Relationships xmlns="http://schemas.openxmlformats.org/package/2006/relationships"><Relationship Id="rId1" Type="http://schemas.openxmlformats.org/officeDocument/2006/relationships/image" Target="../media/image40.emf"/></Relationships>
</file>

<file path=ppt/drawings/_rels/vmlDrawing3.vml.rels><?xml version="1.0" encoding="UTF-8" standalone="yes"?>
<Relationships xmlns="http://schemas.openxmlformats.org/package/2006/relationships"><Relationship Id="rId1" Type="http://schemas.openxmlformats.org/officeDocument/2006/relationships/image" Target="../media/image90.png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AA112E5-3616-4541-B310-7415A876E940}" type="datetimeFigureOut">
              <a:rPr lang="ru-RU" smtClean="0"/>
              <a:pPr/>
              <a:t>30.05.2017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82DDD4C7-9352-47D7-8DD1-0EED4FB934EB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72471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3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4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6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8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9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0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1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3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4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8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9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0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1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3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8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9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1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2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3.xml"/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4.xml"/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5.xml"/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6.xml"/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7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8.xml"/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0.xml"/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1.xml"/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2.xml"/><Relationship Id="rId1" Type="http://schemas.openxmlformats.org/officeDocument/2006/relationships/notesMaster" Target="../notesMasters/notesMaster1.xml"/></Relationships>
</file>

<file path=ppt/notesSlides/_rels/notesSlide4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4.xml"/><Relationship Id="rId1" Type="http://schemas.openxmlformats.org/officeDocument/2006/relationships/notesMaster" Target="../notesMasters/notesMaster1.xml"/></Relationships>
</file>

<file path=ppt/notesSlides/_rels/notesSlide4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5.xml"/><Relationship Id="rId1" Type="http://schemas.openxmlformats.org/officeDocument/2006/relationships/notesMaster" Target="../notesMasters/notesMaster1.xml"/></Relationships>
</file>

<file path=ppt/notesSlides/_rels/notesSlide4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6.xml"/><Relationship Id="rId1" Type="http://schemas.openxmlformats.org/officeDocument/2006/relationships/notesMaster" Target="../notesMasters/notesMaster1.xml"/></Relationships>
</file>

<file path=ppt/notesSlides/_rels/notesSlide4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7.xml"/><Relationship Id="rId1" Type="http://schemas.openxmlformats.org/officeDocument/2006/relationships/notesMaster" Target="../notesMasters/notesMaster1.xml"/></Relationships>
</file>

<file path=ppt/notesSlides/_rels/notesSlide4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8.xml"/><Relationship Id="rId1" Type="http://schemas.openxmlformats.org/officeDocument/2006/relationships/notesMaster" Target="../notesMasters/notesMaster1.xml"/></Relationships>
</file>

<file path=ppt/notesSlides/_rels/notesSlide4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1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5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2.xml"/><Relationship Id="rId1" Type="http://schemas.openxmlformats.org/officeDocument/2006/relationships/notesMaster" Target="../notesMasters/notesMaster1.xml"/></Relationships>
</file>

<file path=ppt/notesSlides/_rels/notesSlide5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3.xml"/><Relationship Id="rId1" Type="http://schemas.openxmlformats.org/officeDocument/2006/relationships/notesMaster" Target="../notesMasters/notesMaster1.xml"/></Relationships>
</file>

<file path=ppt/notesSlides/_rels/notesSlide5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4.xml"/><Relationship Id="rId1" Type="http://schemas.openxmlformats.org/officeDocument/2006/relationships/notesMaster" Target="../notesMasters/notesMaster1.xml"/></Relationships>
</file>

<file path=ppt/notesSlides/_rels/notesSlide5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5.xml"/><Relationship Id="rId1" Type="http://schemas.openxmlformats.org/officeDocument/2006/relationships/notesMaster" Target="../notesMasters/notesMaster1.xml"/></Relationships>
</file>

<file path=ppt/notesSlides/_rels/notesSlide5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7.xml"/><Relationship Id="rId1" Type="http://schemas.openxmlformats.org/officeDocument/2006/relationships/notesMaster" Target="../notesMasters/notesMaster1.xml"/></Relationships>
</file>

<file path=ppt/notesSlides/_rels/notesSlide5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2.xml"/><Relationship Id="rId1" Type="http://schemas.openxmlformats.org/officeDocument/2006/relationships/notesMaster" Target="../notesMasters/notesMaster1.xml"/></Relationships>
</file>

<file path=ppt/notesSlides/_rels/notesSlide5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0.xml"/><Relationship Id="rId1" Type="http://schemas.openxmlformats.org/officeDocument/2006/relationships/notesMaster" Target="../notesMasters/notesMaster1.xml"/></Relationships>
</file>

<file path=ppt/notesSlides/_rels/notesSlide5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1.xml"/><Relationship Id="rId1" Type="http://schemas.openxmlformats.org/officeDocument/2006/relationships/notesMaster" Target="../notesMasters/notesMaster1.xml"/></Relationships>
</file>

<file path=ppt/notesSlides/_rels/notesSlide5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2.xml"/><Relationship Id="rId1" Type="http://schemas.openxmlformats.org/officeDocument/2006/relationships/notesMaster" Target="../notesMasters/notesMaster1.xml"/></Relationships>
</file>

<file path=ppt/notesSlides/_rels/notesSlide5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0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360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 </a:t>
            </a:r>
          </a:p>
        </p:txBody>
      </p:sp>
      <p:sp>
        <p:nvSpPr>
          <p:cNvPr id="15360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D7A2F95-930D-4F61-BB71-74A44DD67268}" type="slidenum">
              <a:rPr lang="ru-RU" smtClean="0"/>
              <a:pPr/>
              <a:t>1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20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43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43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44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44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46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47</a:t>
            </a:fld>
            <a:endParaRPr lang="ru-RU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48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49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50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51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52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626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54627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 </a:t>
            </a:r>
          </a:p>
        </p:txBody>
      </p:sp>
      <p:sp>
        <p:nvSpPr>
          <p:cNvPr id="154628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079A14A2-2F0A-4F6D-97E7-A2EF2DBA54DD}" type="slidenum">
              <a:rPr lang="ru-RU" smtClean="0"/>
              <a:pPr/>
              <a:t>2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53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54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55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56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57</a:t>
            </a:fld>
            <a:endParaRPr lang="ru-RU" smtClean="0"/>
          </a:p>
        </p:txBody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58</a:t>
            </a:fld>
            <a:endParaRPr lang="ru-RU" smtClean="0"/>
          </a:p>
        </p:txBody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59</a:t>
            </a:fld>
            <a:endParaRPr lang="ru-RU" smtClean="0"/>
          </a:p>
        </p:txBody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60</a:t>
            </a:fld>
            <a:endParaRPr lang="ru-RU" smtClean="0"/>
          </a:p>
        </p:txBody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61</a:t>
            </a:fld>
            <a:endParaRPr lang="ru-RU" smtClean="0"/>
          </a:p>
        </p:txBody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62</a:t>
            </a:fld>
            <a:endParaRPr lang="ru-RU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CB32F07F-1F4E-4C79-9CD9-4054A165DE59}" type="slidenum">
              <a:rPr lang="ru-RU" altLang="ru-RU" smtClean="0"/>
              <a:pPr/>
              <a:t>3</a:t>
            </a:fld>
            <a:endParaRPr lang="ru-RU" altLang="ru-RU"/>
          </a:p>
        </p:txBody>
      </p:sp>
    </p:spTree>
    <p:extLst>
      <p:ext uri="{BB962C8B-B14F-4D97-AF65-F5344CB8AC3E}">
        <p14:creationId xmlns:p14="http://schemas.microsoft.com/office/powerpoint/2010/main" val="2572932750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63</a:t>
            </a:fld>
            <a:endParaRPr lang="ru-RU" smtClean="0"/>
          </a:p>
        </p:txBody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78</a:t>
            </a:fld>
            <a:endParaRPr lang="ru-RU" smtClean="0"/>
          </a:p>
        </p:txBody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79</a:t>
            </a:fld>
            <a:endParaRPr lang="ru-RU" smtClean="0"/>
          </a:p>
        </p:txBody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81</a:t>
            </a:fld>
            <a:endParaRPr lang="ru-RU" smtClean="0"/>
          </a:p>
        </p:txBody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82</a:t>
            </a:fld>
            <a:endParaRPr lang="ru-RU" smtClean="0"/>
          </a:p>
        </p:txBody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83</a:t>
            </a:fld>
            <a:endParaRPr lang="ru-RU" smtClean="0"/>
          </a:p>
        </p:txBody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84</a:t>
            </a:fld>
            <a:endParaRPr lang="ru-RU" smtClean="0"/>
          </a:p>
        </p:txBody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85</a:t>
            </a:fld>
            <a:endParaRPr lang="ru-RU" smtClean="0"/>
          </a:p>
        </p:txBody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86</a:t>
            </a:fld>
            <a:endParaRPr lang="ru-RU" smtClean="0"/>
          </a:p>
        </p:txBody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87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87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D5E2A-6C35-4319-B360-53F47B728CEE}" type="slidenum">
              <a:rPr lang="ru-RU" smtClean="0">
                <a:latin typeface="Arial" charset="0"/>
              </a:rPr>
              <a:pPr/>
              <a:t>14</a:t>
            </a:fld>
            <a:endParaRPr lang="ru-RU" smtClean="0">
              <a:latin typeface="Arial" charset="0"/>
            </a:endParaRPr>
          </a:p>
        </p:txBody>
      </p:sp>
      <p:sp>
        <p:nvSpPr>
          <p:cNvPr id="6553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noFill/>
          <a:ln/>
        </p:spPr>
        <p:txBody>
          <a:bodyPr lIns="90839" tIns="45420" rIns="90839" bIns="45420">
            <a:normAutofit fontScale="55000" lnSpcReduction="20000"/>
          </a:bodyPr>
          <a:lstStyle/>
          <a:p>
            <a:r>
              <a:rPr lang="ru-RU" b="1" dirty="0" smtClean="0">
                <a:latin typeface="Arial" charset="0"/>
              </a:rPr>
              <a:t>	</a:t>
            </a:r>
            <a:r>
              <a:rPr lang="ru-RU" sz="1400" dirty="0" smtClean="0">
                <a:latin typeface="Arial" charset="0"/>
              </a:rPr>
              <a:t>После анализа и выявления потерь подбираются те или иные инструменты для их устранения. </a:t>
            </a:r>
          </a:p>
          <a:p>
            <a:r>
              <a:rPr lang="ru-RU" sz="1400" b="1" dirty="0" smtClean="0">
                <a:latin typeface="Arial" charset="0"/>
              </a:rPr>
              <a:t>	«5 С» </a:t>
            </a:r>
            <a:r>
              <a:rPr lang="ru-RU" sz="1400" dirty="0" smtClean="0">
                <a:latin typeface="Arial" charset="0"/>
              </a:rPr>
              <a:t>– система наведения порядка, чистоты, укрепления дисциплины, повышения производительности и создания безопасных условий труда, на рабочем месте. Данная система позволяет практически без затрат не только наводить порядок на рабочем месте (повышать производительность, сокращать потери, снижать уровень брака и травматизма), но и создавать необходимые стартовые условия. для реализации сложных и дорогостоящих производственных и организационных инноваций, обеспечивать их высокую эффективность за счет радикального изменения сознания работников, их отношения к своему делу. </a:t>
            </a:r>
          </a:p>
          <a:p>
            <a:r>
              <a:rPr lang="ru-RU" sz="1400" b="1" dirty="0" smtClean="0">
                <a:latin typeface="Arial" charset="0"/>
              </a:rPr>
              <a:t>	ТРМ (всеобщее обслуживание оборудования) </a:t>
            </a:r>
            <a:r>
              <a:rPr lang="ru-RU" sz="1400" dirty="0" smtClean="0">
                <a:latin typeface="Arial" charset="0"/>
              </a:rPr>
              <a:t>- инструмент, который позволяет повысить эффективность эксплуатации оборудования и обеспечить высокий уровень обслуживания оборудования («ноль поломок»), высокий уровень качества («ноль дефектов»), высокий уровень условий труда («ноль травм»), избежать потерь от ремонта  и увеличить эффективность использования оборудования </a:t>
            </a:r>
          </a:p>
          <a:p>
            <a:r>
              <a:rPr lang="ru-RU" sz="1400" dirty="0" smtClean="0">
                <a:latin typeface="Arial" charset="0"/>
              </a:rPr>
              <a:t>	Внедрение </a:t>
            </a:r>
            <a:r>
              <a:rPr lang="ru-RU" sz="1400" b="1" dirty="0" smtClean="0">
                <a:latin typeface="Arial" charset="0"/>
              </a:rPr>
              <a:t>стандартизации </a:t>
            </a:r>
            <a:r>
              <a:rPr lang="ru-RU" sz="1400" dirty="0" smtClean="0">
                <a:latin typeface="Arial" charset="0"/>
              </a:rPr>
              <a:t>на рабочих местах устраняет потери от излишней обработки и производства дефектов. Стандарт как детальное описание всей операции представляет собой единственно правильный способ выполнения тех или иных работ. Четкое следование стандарту обеспечит качество работы, а соответственно и качество продукции. Стандартные требования к рабочему месту направлены на обеспечение максимальной безопасности персонала и устанавливают соответствующие требования к освещенности, вентиляции, внешнему виду </a:t>
            </a:r>
          </a:p>
          <a:p>
            <a:r>
              <a:rPr lang="ru-RU" sz="1400" dirty="0" smtClean="0">
                <a:latin typeface="Arial" charset="0"/>
              </a:rPr>
              <a:t>работника, состоянию оборудования, наличию на рабочем месте тех или иных предметов, выполнению тех или иных работ. Выполнение этих требований обеспечит безопасность работы. 	</a:t>
            </a:r>
          </a:p>
          <a:p>
            <a:r>
              <a:rPr lang="ru-RU" sz="1400" b="1" dirty="0" smtClean="0">
                <a:latin typeface="Arial" charset="0"/>
              </a:rPr>
              <a:t>	Визуализация процессов </a:t>
            </a:r>
            <a:r>
              <a:rPr lang="ru-RU" sz="1400" dirty="0" smtClean="0">
                <a:latin typeface="Arial" charset="0"/>
              </a:rPr>
              <a:t>– это визуальное представление с помощью четких и понятных, исключающих двоякое толкование , средств, четкой последовательности действий по выполнению того или иного вида работ. </a:t>
            </a:r>
          </a:p>
          <a:p>
            <a:r>
              <a:rPr lang="ru-RU" sz="1400" dirty="0" smtClean="0">
                <a:latin typeface="Arial" charset="0"/>
              </a:rPr>
              <a:t>Визуализация обеспечивает прозрачность процесса производства, делает видимым не только единственно правильный способ выполнения той или иной работы, но и любые отклонения в работе. Рабочий сам с помощью средств визуального контроля может выполнять работу правильно, осуществлять постоянный контроль качества, оперативно реагировать на любые отклонения, в соответствие с уже продуманной и четко определенной и визуализированной процедурой. Средства визуального контроля позволяют практически полностью исключить появление брака за счет правильного выполнения работы и оперативного реагирования на любые малейшие отклонения. За счет визуализации мест повышенной опасности правил по выполнению тех или иных видов работ существенно снижается возможность возникновения нештатных ситуаций и травматизма на рабочих местах. 	</a:t>
            </a:r>
          </a:p>
          <a:p>
            <a:r>
              <a:rPr lang="ru-RU" sz="1400" b="1" dirty="0" smtClean="0">
                <a:latin typeface="Arial" charset="0"/>
              </a:rPr>
              <a:t>	«СМЕД»</a:t>
            </a:r>
            <a:r>
              <a:rPr lang="en-US" sz="1400" b="1" dirty="0" smtClean="0">
                <a:latin typeface="Arial" charset="0"/>
              </a:rPr>
              <a:t> </a:t>
            </a:r>
            <a:r>
              <a:rPr lang="ru-RU" sz="1400" b="1" dirty="0" smtClean="0">
                <a:latin typeface="Arial" charset="0"/>
              </a:rPr>
              <a:t>(быстрая переналадка) </a:t>
            </a:r>
            <a:r>
              <a:rPr lang="ru-RU" sz="1400" dirty="0" smtClean="0">
                <a:latin typeface="Arial" charset="0"/>
              </a:rPr>
              <a:t>– инструмент «Бережливого производства», направленный на сокращение времени переналадок за счет существенной оптимизации процессов подготовки переналадки, замены оснастки и инструмента (в одно касание), пробных прогонов и корректировок. 	</a:t>
            </a:r>
          </a:p>
          <a:p>
            <a:r>
              <a:rPr lang="ru-RU" sz="1400" dirty="0" smtClean="0">
                <a:latin typeface="Arial" charset="0"/>
              </a:rPr>
              <a:t>	Внедрение системы </a:t>
            </a:r>
            <a:r>
              <a:rPr lang="ru-RU" sz="1400" b="1" dirty="0" smtClean="0">
                <a:latin typeface="Arial" charset="0"/>
              </a:rPr>
              <a:t>Канбан</a:t>
            </a:r>
            <a:r>
              <a:rPr lang="ru-RU" sz="1400" dirty="0" smtClean="0">
                <a:latin typeface="Arial" charset="0"/>
              </a:rPr>
              <a:t> и информационных досок </a:t>
            </a:r>
            <a:r>
              <a:rPr lang="ru-RU" sz="1400" b="1" dirty="0" smtClean="0">
                <a:latin typeface="Arial" charset="0"/>
              </a:rPr>
              <a:t>Андон </a:t>
            </a:r>
            <a:r>
              <a:rPr lang="ru-RU" sz="1400" dirty="0" smtClean="0">
                <a:latin typeface="Arial" charset="0"/>
              </a:rPr>
              <a:t>поможет избежать потерь от запасов, перепроизводства и излишних перемещений и ожиданий.</a:t>
            </a:r>
          </a:p>
          <a:p>
            <a:r>
              <a:rPr lang="ru-RU" sz="1400" dirty="0" smtClean="0">
                <a:latin typeface="Arial" charset="0"/>
              </a:rPr>
              <a:t>	</a:t>
            </a:r>
            <a:r>
              <a:rPr lang="ru-RU" sz="1400" b="1" dirty="0" smtClean="0">
                <a:latin typeface="Arial" charset="0"/>
              </a:rPr>
              <a:t>«Пока </a:t>
            </a:r>
            <a:r>
              <a:rPr lang="ru-RU" sz="1400" b="1" dirty="0" err="1" smtClean="0">
                <a:latin typeface="Arial" charset="0"/>
              </a:rPr>
              <a:t>йоке</a:t>
            </a:r>
            <a:r>
              <a:rPr lang="ru-RU" sz="1400" dirty="0" smtClean="0">
                <a:latin typeface="Arial" charset="0"/>
              </a:rPr>
              <a:t>» предотвращает передачу дефекта на последующую операцию, делает невозможным производство дефектной продукции, позволяет выявить коренную причину дефекта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65541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802449EA-2607-43D8-B506-C43F52DA2A3B}" type="slidenum">
              <a:rPr lang="ru-RU" sz="1200">
                <a:latin typeface="Times New Roman" pitchFamily="18" charset="0"/>
              </a:rPr>
              <a:pPr algn="r" defTabSz="908050"/>
              <a:t>14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88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88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90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90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91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91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92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92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94</a:t>
            </a:fld>
            <a:endParaRPr lang="ru-RU" smtClean="0"/>
          </a:p>
        </p:txBody>
      </p:sp>
    </p:spTree>
  </p:cSld>
  <p:clrMapOvr>
    <a:masterClrMapping/>
  </p:clrMapOvr>
</p:notes>
</file>

<file path=ppt/notesSlides/notesSlide4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95</a:t>
            </a:fld>
            <a:endParaRPr lang="ru-RU" smtClean="0"/>
          </a:p>
        </p:txBody>
      </p:sp>
    </p:spTree>
  </p:cSld>
  <p:clrMapOvr>
    <a:masterClrMapping/>
  </p:clrMapOvr>
</p:notes>
</file>

<file path=ppt/notesSlides/notesSlide4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96</a:t>
            </a:fld>
            <a:endParaRPr lang="ru-RU" smtClean="0"/>
          </a:p>
        </p:txBody>
      </p:sp>
    </p:spTree>
  </p:cSld>
  <p:clrMapOvr>
    <a:masterClrMapping/>
  </p:clrMapOvr>
</p:notes>
</file>

<file path=ppt/notesSlides/notesSlide4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97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97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349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44DFE95F-8DE6-4885-99EC-08FD04D7D54C}" type="slidenum">
              <a:rPr lang="ru-RU" smtClean="0">
                <a:latin typeface="Arial" charset="0"/>
              </a:rPr>
              <a:pPr/>
              <a:t>98</a:t>
            </a:fld>
            <a:endParaRPr lang="ru-RU" smtClean="0">
              <a:latin typeface="Arial" charset="0"/>
            </a:endParaRPr>
          </a:p>
        </p:txBody>
      </p:sp>
      <p:sp>
        <p:nvSpPr>
          <p:cNvPr id="63491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41988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ln/>
        </p:spPr>
        <p:txBody>
          <a:bodyPr lIns="90839" tIns="45420" rIns="90839" bIns="45420">
            <a:normAutofit fontScale="77500" lnSpcReduction="20000"/>
          </a:bodyPr>
          <a:lstStyle/>
          <a:p>
            <a:pPr>
              <a:defRPr/>
            </a:pPr>
            <a:r>
              <a:rPr lang="ru-RU" b="1" dirty="0" smtClean="0"/>
              <a:t>	</a:t>
            </a:r>
          </a:p>
          <a:p>
            <a:pPr>
              <a:defRPr/>
            </a:pPr>
            <a:r>
              <a:rPr lang="ru-RU" sz="1400" dirty="0" smtClean="0"/>
              <a:t>Существует множество инструментов Бережливого производства, но наиболее часто используемыми и эффективными являются следующие:  </a:t>
            </a:r>
            <a:r>
              <a:rPr lang="ru-RU" sz="1400" b="1" dirty="0" smtClean="0"/>
              <a:t>Первое чему надо научиться это уметь видеть потери.</a:t>
            </a:r>
            <a:endParaRPr lang="ru-RU" sz="1400" dirty="0" smtClean="0"/>
          </a:p>
          <a:p>
            <a:pPr>
              <a:defRPr/>
            </a:pPr>
            <a:r>
              <a:rPr lang="ru-RU" sz="1400" b="1" dirty="0" smtClean="0"/>
              <a:t>	1. Картирование потоков создания ценности – </a:t>
            </a:r>
            <a:r>
              <a:rPr lang="ru-RU" sz="1400" dirty="0" smtClean="0"/>
              <a:t>графическое, детальное описание процесса «как есть» и моделирование процесса «как должно быть». Данный инструмент позволяет выявить все виды потерь и разработать схему их устранения. Определяется процесс, собираются все необходимые данные, строится схема «как есть», обозначаются потери, строится схема «как должно быть», заполняется отчет А-3. </a:t>
            </a:r>
          </a:p>
          <a:p>
            <a:pPr>
              <a:defRPr/>
            </a:pPr>
            <a:r>
              <a:rPr lang="ru-RU" sz="1400" dirty="0" smtClean="0"/>
              <a:t>	На основании </a:t>
            </a:r>
            <a:r>
              <a:rPr lang="ru-RU" sz="1400" dirty="0" err="1" smtClean="0"/>
              <a:t>полученых</a:t>
            </a:r>
            <a:r>
              <a:rPr lang="ru-RU" sz="1400" dirty="0" smtClean="0"/>
              <a:t> при картировании данных строится диаграмма Ямазуми </a:t>
            </a:r>
          </a:p>
          <a:p>
            <a:pPr>
              <a:lnSpc>
                <a:spcPct val="90000"/>
              </a:lnSpc>
              <a:spcBef>
                <a:spcPts val="0"/>
              </a:spcBef>
              <a:buFont typeface="Arial" pitchFamily="34" charset="0"/>
              <a:buNone/>
              <a:defRPr/>
            </a:pPr>
            <a:r>
              <a:rPr lang="ru-RU" sz="1400" b="1" dirty="0" smtClean="0"/>
              <a:t>	2. «Диаграмма Ямазуми» -  </a:t>
            </a:r>
            <a:r>
              <a:rPr lang="ru-RU" sz="1400" dirty="0" smtClean="0"/>
              <a:t>Доска баланса работ. Показывает баланс разных видов работ поэлементно. Определяет отставание или опережение работы оператора. Используется для: </a:t>
            </a:r>
          </a:p>
          <a:p>
            <a:pPr marL="36000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видов работ для выполнения всей работы в пределах заданного времени (</a:t>
            </a:r>
            <a:r>
              <a:rPr lang="ru-RU" sz="1400" dirty="0" err="1" smtClean="0"/>
              <a:t>времени</a:t>
            </a:r>
            <a:r>
              <a:rPr lang="ru-RU" sz="1400" dirty="0" smtClean="0"/>
              <a:t> цикла)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процесса в случае изменения скорости работы</a:t>
            </a:r>
          </a:p>
          <a:p>
            <a:pPr marL="36000" lvl="1">
              <a:lnSpc>
                <a:spcPct val="90000"/>
              </a:lnSpc>
              <a:spcBef>
                <a:spcPts val="0"/>
              </a:spcBef>
              <a:buFont typeface="Arial" pitchFamily="34" charset="0"/>
              <a:buChar char="•"/>
              <a:defRPr/>
            </a:pPr>
            <a:r>
              <a:rPr lang="ru-RU" sz="1400" dirty="0" smtClean="0"/>
              <a:t> перебалансировки работ для выравнивания нагрузки (устранение / снижение потерь от ожидания)</a:t>
            </a:r>
          </a:p>
          <a:p>
            <a:pPr>
              <a:defRPr/>
            </a:pPr>
            <a:r>
              <a:rPr lang="ru-RU" sz="1400" dirty="0" smtClean="0"/>
              <a:t>	</a:t>
            </a:r>
            <a:r>
              <a:rPr lang="ru-RU" sz="1400" b="1" dirty="0" smtClean="0"/>
              <a:t>3. «Диаграмма </a:t>
            </a:r>
            <a:r>
              <a:rPr lang="ru-RU" sz="1400" b="1" dirty="0" err="1" smtClean="0"/>
              <a:t>Исикава</a:t>
            </a:r>
            <a:r>
              <a:rPr lang="ru-RU" sz="1400" b="1" dirty="0" smtClean="0"/>
              <a:t>» </a:t>
            </a:r>
            <a:r>
              <a:rPr lang="ru-RU" sz="1400" dirty="0" smtClean="0"/>
              <a:t>- Причинно-следственная диаграмма или диаграмма Исикавы является графическим изображением, которое в сжатой форме и логической последовательности распределяет причины. Служит для графического изображения взаимосвязи показателя качества продукции со всеми возможными причинами. Основная цель диаграммы – выявить влияние причин на всех уровнях технологического процесса.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Сначала определяется параметр качества, а потом указываются различные факторы, оказывающие влияние на этот параметр. Факторы выстраиваются по степени влияния на параметр</a:t>
            </a:r>
            <a:r>
              <a:rPr lang="ru-RU" sz="1400" b="1" dirty="0" smtClean="0"/>
              <a:t>. </a:t>
            </a:r>
          </a:p>
          <a:p>
            <a:pPr>
              <a:defRPr/>
            </a:pPr>
            <a:r>
              <a:rPr lang="ru-RU" sz="1400" b="1" dirty="0" smtClean="0"/>
              <a:t>	</a:t>
            </a:r>
            <a:endParaRPr lang="ru-RU" sz="1400" dirty="0" smtClean="0"/>
          </a:p>
        </p:txBody>
      </p:sp>
      <p:sp>
        <p:nvSpPr>
          <p:cNvPr id="63493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9CFFC995-9E7E-4FDE-A3D2-747698BBA1E0}" type="slidenum">
              <a:rPr lang="ru-RU" sz="1200">
                <a:latin typeface="Times New Roman" pitchFamily="18" charset="0"/>
              </a:rPr>
              <a:pPr algn="r" defTabSz="908050"/>
              <a:t>98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4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101</a:t>
            </a:fld>
            <a:endParaRPr lang="ru-RU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D5E2A-6C35-4319-B360-53F47B728CEE}" type="slidenum">
              <a:rPr lang="ru-RU" smtClean="0">
                <a:latin typeface="Arial" charset="0"/>
              </a:rPr>
              <a:pPr/>
              <a:t>15</a:t>
            </a:fld>
            <a:endParaRPr lang="ru-RU" smtClean="0">
              <a:latin typeface="Arial" charset="0"/>
            </a:endParaRPr>
          </a:p>
        </p:txBody>
      </p:sp>
      <p:sp>
        <p:nvSpPr>
          <p:cNvPr id="6553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noFill/>
          <a:ln/>
        </p:spPr>
        <p:txBody>
          <a:bodyPr lIns="90839" tIns="45420" rIns="90839" bIns="45420">
            <a:normAutofit fontScale="55000" lnSpcReduction="20000"/>
          </a:bodyPr>
          <a:lstStyle/>
          <a:p>
            <a:r>
              <a:rPr lang="ru-RU" b="1" dirty="0" smtClean="0">
                <a:latin typeface="Arial" charset="0"/>
              </a:rPr>
              <a:t>	</a:t>
            </a:r>
            <a:r>
              <a:rPr lang="ru-RU" sz="1400" dirty="0" smtClean="0">
                <a:latin typeface="Arial" charset="0"/>
              </a:rPr>
              <a:t>После анализа и выявления потерь подбираются те или иные инструменты для их устранения. </a:t>
            </a:r>
          </a:p>
          <a:p>
            <a:r>
              <a:rPr lang="ru-RU" sz="1400" b="1" dirty="0" smtClean="0">
                <a:latin typeface="Arial" charset="0"/>
              </a:rPr>
              <a:t>	«5 С» </a:t>
            </a:r>
            <a:r>
              <a:rPr lang="ru-RU" sz="1400" dirty="0" smtClean="0">
                <a:latin typeface="Arial" charset="0"/>
              </a:rPr>
              <a:t>– система наведения порядка, чистоты, укрепления дисциплины, повышения производительности и создания безопасных условий труда, на рабочем месте. Данная система позволяет практически без затрат не только наводить порядок на рабочем месте (повышать производительность, сокращать потери, снижать уровень брака и травматизма), но и создавать необходимые стартовые условия. для реализации сложных и дорогостоящих производственных и организационных инноваций, обеспечивать их высокую эффективность за счет радикального изменения сознания работников, их отношения к своему делу. </a:t>
            </a:r>
          </a:p>
          <a:p>
            <a:r>
              <a:rPr lang="ru-RU" sz="1400" b="1" dirty="0" smtClean="0">
                <a:latin typeface="Arial" charset="0"/>
              </a:rPr>
              <a:t>	ТРМ (всеобщее обслуживание оборудования) </a:t>
            </a:r>
            <a:r>
              <a:rPr lang="ru-RU" sz="1400" dirty="0" smtClean="0">
                <a:latin typeface="Arial" charset="0"/>
              </a:rPr>
              <a:t>- инструмент, который позволяет повысить эффективность эксплуатации оборудования и обеспечить высокий уровень обслуживания оборудования («ноль поломок»), высокий уровень качества («ноль дефектов»), высокий уровень условий труда («ноль травм»), избежать потерь от ремонта  и увеличить эффективность использования оборудования </a:t>
            </a:r>
          </a:p>
          <a:p>
            <a:r>
              <a:rPr lang="ru-RU" sz="1400" dirty="0" smtClean="0">
                <a:latin typeface="Arial" charset="0"/>
              </a:rPr>
              <a:t>	Внедрение </a:t>
            </a:r>
            <a:r>
              <a:rPr lang="ru-RU" sz="1400" b="1" dirty="0" smtClean="0">
                <a:latin typeface="Arial" charset="0"/>
              </a:rPr>
              <a:t>стандартизации </a:t>
            </a:r>
            <a:r>
              <a:rPr lang="ru-RU" sz="1400" dirty="0" smtClean="0">
                <a:latin typeface="Arial" charset="0"/>
              </a:rPr>
              <a:t>на рабочих местах устраняет потери от излишней обработки и производства дефектов. Стандарт как детальное описание всей операции представляет собой единственно правильный способ выполнения тех или иных работ. Четкое следование стандарту обеспечит качество работы, а соответственно и качество продукции. Стандартные требования к рабочему месту направлены на обеспечение максимальной безопасности персонала и устанавливают соответствующие требования к освещенности, вентиляции, внешнему виду </a:t>
            </a:r>
          </a:p>
          <a:p>
            <a:r>
              <a:rPr lang="ru-RU" sz="1400" dirty="0" smtClean="0">
                <a:latin typeface="Arial" charset="0"/>
              </a:rPr>
              <a:t>работника, состоянию оборудования, наличию на рабочем месте тех или иных предметов, выполнению тех или иных работ. Выполнение этих требований обеспечит безопасность работы. 	</a:t>
            </a:r>
          </a:p>
          <a:p>
            <a:r>
              <a:rPr lang="ru-RU" sz="1400" b="1" dirty="0" smtClean="0">
                <a:latin typeface="Arial" charset="0"/>
              </a:rPr>
              <a:t>	Визуализация процессов </a:t>
            </a:r>
            <a:r>
              <a:rPr lang="ru-RU" sz="1400" dirty="0" smtClean="0">
                <a:latin typeface="Arial" charset="0"/>
              </a:rPr>
              <a:t>– это визуальное представление с помощью четких и понятных, исключающих двоякое толкование , средств, четкой последовательности действий по выполнению того или иного вида работ. </a:t>
            </a:r>
          </a:p>
          <a:p>
            <a:r>
              <a:rPr lang="ru-RU" sz="1400" dirty="0" smtClean="0">
                <a:latin typeface="Arial" charset="0"/>
              </a:rPr>
              <a:t>Визуализация обеспечивает прозрачность процесса производства, делает видимым не только единственно правильный способ выполнения той или иной работы, но и любые отклонения в работе. Рабочий сам с помощью средств визуального контроля может выполнять работу правильно, осуществлять постоянный контроль качества, оперативно реагировать на любые отклонения, в соответствие с уже продуманной и четко определенной и визуализированной процедурой. Средства визуального контроля позволяют практически полностью исключить появление брака за счет правильного выполнения работы и оперативного реагирования на любые малейшие отклонения. За счет визуализации мест повышенной опасности правил по выполнению тех или иных видов работ существенно снижается возможность возникновения нештатных ситуаций и травматизма на рабочих местах. 	</a:t>
            </a:r>
          </a:p>
          <a:p>
            <a:r>
              <a:rPr lang="ru-RU" sz="1400" b="1" dirty="0" smtClean="0">
                <a:latin typeface="Arial" charset="0"/>
              </a:rPr>
              <a:t>	«СМЕД»</a:t>
            </a:r>
            <a:r>
              <a:rPr lang="en-US" sz="1400" b="1" dirty="0" smtClean="0">
                <a:latin typeface="Arial" charset="0"/>
              </a:rPr>
              <a:t> </a:t>
            </a:r>
            <a:r>
              <a:rPr lang="ru-RU" sz="1400" b="1" dirty="0" smtClean="0">
                <a:latin typeface="Arial" charset="0"/>
              </a:rPr>
              <a:t>(быстрая переналадка) </a:t>
            </a:r>
            <a:r>
              <a:rPr lang="ru-RU" sz="1400" dirty="0" smtClean="0">
                <a:latin typeface="Arial" charset="0"/>
              </a:rPr>
              <a:t>– инструмент «Бережливого производства», направленный на сокращение времени переналадок за счет существенной оптимизации процессов подготовки переналадки, замены оснастки и инструмента (в одно касание), пробных прогонов и корректировок. 	</a:t>
            </a:r>
          </a:p>
          <a:p>
            <a:r>
              <a:rPr lang="ru-RU" sz="1400" dirty="0" smtClean="0">
                <a:latin typeface="Arial" charset="0"/>
              </a:rPr>
              <a:t>	Внедрение системы </a:t>
            </a:r>
            <a:r>
              <a:rPr lang="ru-RU" sz="1400" b="1" dirty="0" smtClean="0">
                <a:latin typeface="Arial" charset="0"/>
              </a:rPr>
              <a:t>Канбан</a:t>
            </a:r>
            <a:r>
              <a:rPr lang="ru-RU" sz="1400" dirty="0" smtClean="0">
                <a:latin typeface="Arial" charset="0"/>
              </a:rPr>
              <a:t> и информационных досок </a:t>
            </a:r>
            <a:r>
              <a:rPr lang="ru-RU" sz="1400" b="1" dirty="0" smtClean="0">
                <a:latin typeface="Arial" charset="0"/>
              </a:rPr>
              <a:t>Андон </a:t>
            </a:r>
            <a:r>
              <a:rPr lang="ru-RU" sz="1400" dirty="0" smtClean="0">
                <a:latin typeface="Arial" charset="0"/>
              </a:rPr>
              <a:t>поможет избежать потерь от запасов, перепроизводства и излишних перемещений и ожиданий.</a:t>
            </a:r>
          </a:p>
          <a:p>
            <a:r>
              <a:rPr lang="ru-RU" sz="1400" dirty="0" smtClean="0">
                <a:latin typeface="Arial" charset="0"/>
              </a:rPr>
              <a:t>	</a:t>
            </a:r>
            <a:r>
              <a:rPr lang="ru-RU" sz="1400" b="1" dirty="0" smtClean="0">
                <a:latin typeface="Arial" charset="0"/>
              </a:rPr>
              <a:t>«Пока </a:t>
            </a:r>
            <a:r>
              <a:rPr lang="ru-RU" sz="1400" b="1" dirty="0" err="1" smtClean="0">
                <a:latin typeface="Arial" charset="0"/>
              </a:rPr>
              <a:t>йоке</a:t>
            </a:r>
            <a:r>
              <a:rPr lang="ru-RU" sz="1400" dirty="0" smtClean="0">
                <a:latin typeface="Arial" charset="0"/>
              </a:rPr>
              <a:t>» предотвращает передачу дефекта на последующую операцию, делает невозможным производство дефектной продукции, позволяет выявить коренную причину дефекта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65541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802449EA-2607-43D8-B506-C43F52DA2A3B}" type="slidenum">
              <a:rPr lang="ru-RU" sz="1200">
                <a:latin typeface="Times New Roman" pitchFamily="18" charset="0"/>
              </a:rPr>
              <a:pPr algn="r" defTabSz="908050"/>
              <a:t>15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D5E2A-6C35-4319-B360-53F47B728CEE}" type="slidenum">
              <a:rPr lang="ru-RU" smtClean="0">
                <a:latin typeface="Arial" charset="0"/>
              </a:rPr>
              <a:pPr/>
              <a:t>102</a:t>
            </a:fld>
            <a:endParaRPr lang="ru-RU" smtClean="0">
              <a:latin typeface="Arial" charset="0"/>
            </a:endParaRPr>
          </a:p>
        </p:txBody>
      </p:sp>
      <p:sp>
        <p:nvSpPr>
          <p:cNvPr id="6553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noFill/>
          <a:ln/>
        </p:spPr>
        <p:txBody>
          <a:bodyPr lIns="90839" tIns="45420" rIns="90839" bIns="45420">
            <a:normAutofit fontScale="55000" lnSpcReduction="20000"/>
          </a:bodyPr>
          <a:lstStyle/>
          <a:p>
            <a:r>
              <a:rPr lang="ru-RU" b="1" dirty="0" smtClean="0">
                <a:latin typeface="Arial" charset="0"/>
              </a:rPr>
              <a:t>	</a:t>
            </a:r>
            <a:r>
              <a:rPr lang="ru-RU" sz="1400" dirty="0" smtClean="0">
                <a:latin typeface="Arial" charset="0"/>
              </a:rPr>
              <a:t>После анализа и выявления потерь подбираются те или иные инструменты для их устранения. </a:t>
            </a:r>
          </a:p>
          <a:p>
            <a:r>
              <a:rPr lang="ru-RU" sz="1400" b="1" dirty="0" smtClean="0">
                <a:latin typeface="Arial" charset="0"/>
              </a:rPr>
              <a:t>	«5 С» </a:t>
            </a:r>
            <a:r>
              <a:rPr lang="ru-RU" sz="1400" dirty="0" smtClean="0">
                <a:latin typeface="Arial" charset="0"/>
              </a:rPr>
              <a:t>– система наведения порядка, чистоты, укрепления дисциплины, повышения производительности и создания безопасных условий труда, на рабочем месте. Данная система позволяет практически без затрат не только наводить порядок на рабочем месте (повышать производительность, сокращать потери, снижать уровень брака и травматизма), но и создавать необходимые стартовые условия. для реализации сложных и дорогостоящих производственных и организационных инноваций, обеспечивать их высокую эффективность за счет радикального изменения сознания работников, их отношения к своему делу. </a:t>
            </a:r>
          </a:p>
          <a:p>
            <a:r>
              <a:rPr lang="ru-RU" sz="1400" b="1" dirty="0" smtClean="0">
                <a:latin typeface="Arial" charset="0"/>
              </a:rPr>
              <a:t>	ТРМ (всеобщее обслуживание оборудования) </a:t>
            </a:r>
            <a:r>
              <a:rPr lang="ru-RU" sz="1400" dirty="0" smtClean="0">
                <a:latin typeface="Arial" charset="0"/>
              </a:rPr>
              <a:t>- инструмент, который позволяет повысить эффективность эксплуатации оборудования и обеспечить высокий уровень обслуживания оборудования («ноль поломок»), высокий уровень качества («ноль дефектов»), высокий уровень условий труда («ноль травм»), избежать потерь от ремонта  и увеличить эффективность использования оборудования </a:t>
            </a:r>
          </a:p>
          <a:p>
            <a:r>
              <a:rPr lang="ru-RU" sz="1400" dirty="0" smtClean="0">
                <a:latin typeface="Arial" charset="0"/>
              </a:rPr>
              <a:t>	Внедрение </a:t>
            </a:r>
            <a:r>
              <a:rPr lang="ru-RU" sz="1400" b="1" dirty="0" smtClean="0">
                <a:latin typeface="Arial" charset="0"/>
              </a:rPr>
              <a:t>стандартизации </a:t>
            </a:r>
            <a:r>
              <a:rPr lang="ru-RU" sz="1400" dirty="0" smtClean="0">
                <a:latin typeface="Arial" charset="0"/>
              </a:rPr>
              <a:t>на рабочих местах устраняет потери от излишней обработки и производства дефектов. Стандарт как детальное описание всей операции представляет собой единственно правильный способ выполнения тех или иных работ. Четкое следование стандарту обеспечит качество работы, а соответственно и качество продукции. Стандартные требования к рабочему месту направлены на обеспечение максимальной безопасности персонала и устанавливают соответствующие требования к освещенности, вентиляции, внешнему виду </a:t>
            </a:r>
          </a:p>
          <a:p>
            <a:r>
              <a:rPr lang="ru-RU" sz="1400" dirty="0" smtClean="0">
                <a:latin typeface="Arial" charset="0"/>
              </a:rPr>
              <a:t>работника, состоянию оборудования, наличию на рабочем месте тех или иных предметов, выполнению тех или иных работ. Выполнение этих требований обеспечит безопасность работы. 	</a:t>
            </a:r>
          </a:p>
          <a:p>
            <a:r>
              <a:rPr lang="ru-RU" sz="1400" b="1" dirty="0" smtClean="0">
                <a:latin typeface="Arial" charset="0"/>
              </a:rPr>
              <a:t>	Визуализация процессов </a:t>
            </a:r>
            <a:r>
              <a:rPr lang="ru-RU" sz="1400" dirty="0" smtClean="0">
                <a:latin typeface="Arial" charset="0"/>
              </a:rPr>
              <a:t>– это визуальное представление с помощью четких и понятных, исключающих двоякое толкование , средств, четкой последовательности действий по выполнению того или иного вида работ. </a:t>
            </a:r>
          </a:p>
          <a:p>
            <a:r>
              <a:rPr lang="ru-RU" sz="1400" dirty="0" smtClean="0">
                <a:latin typeface="Arial" charset="0"/>
              </a:rPr>
              <a:t>Визуализация обеспечивает прозрачность процесса производства, делает видимым не только единственно правильный способ выполнения той или иной работы, но и любые отклонения в работе. Рабочий сам с помощью средств визуального контроля может выполнять работу правильно, осуществлять постоянный контроль качества, оперативно реагировать на любые отклонения, в соответствие с уже продуманной и четко определенной и визуализированной процедурой. Средства визуального контроля позволяют практически полностью исключить появление брака за счет правильного выполнения работы и оперативного реагирования на любые малейшие отклонения. За счет визуализации мест повышенной опасности правил по выполнению тех или иных видов работ существенно снижается возможность возникновения нештатных ситуаций и травматизма на рабочих местах. 	</a:t>
            </a:r>
          </a:p>
          <a:p>
            <a:r>
              <a:rPr lang="ru-RU" sz="1400" b="1" dirty="0" smtClean="0">
                <a:latin typeface="Arial" charset="0"/>
              </a:rPr>
              <a:t>	«СМЕД»</a:t>
            </a:r>
            <a:r>
              <a:rPr lang="en-US" sz="1400" b="1" dirty="0" smtClean="0">
                <a:latin typeface="Arial" charset="0"/>
              </a:rPr>
              <a:t> </a:t>
            </a:r>
            <a:r>
              <a:rPr lang="ru-RU" sz="1400" b="1" dirty="0" smtClean="0">
                <a:latin typeface="Arial" charset="0"/>
              </a:rPr>
              <a:t>(быстрая переналадка) </a:t>
            </a:r>
            <a:r>
              <a:rPr lang="ru-RU" sz="1400" dirty="0" smtClean="0">
                <a:latin typeface="Arial" charset="0"/>
              </a:rPr>
              <a:t>– инструмент «Бережливого производства», направленный на сокращение времени переналадок за счет существенной оптимизации процессов подготовки переналадки, замены оснастки и инструмента (в одно касание), пробных прогонов и корректировок. 	</a:t>
            </a:r>
          </a:p>
          <a:p>
            <a:r>
              <a:rPr lang="ru-RU" sz="1400" dirty="0" smtClean="0">
                <a:latin typeface="Arial" charset="0"/>
              </a:rPr>
              <a:t>	Внедрение системы </a:t>
            </a:r>
            <a:r>
              <a:rPr lang="ru-RU" sz="1400" b="1" dirty="0" smtClean="0">
                <a:latin typeface="Arial" charset="0"/>
              </a:rPr>
              <a:t>Канбан</a:t>
            </a:r>
            <a:r>
              <a:rPr lang="ru-RU" sz="1400" dirty="0" smtClean="0">
                <a:latin typeface="Arial" charset="0"/>
              </a:rPr>
              <a:t> и информационных досок </a:t>
            </a:r>
            <a:r>
              <a:rPr lang="ru-RU" sz="1400" b="1" dirty="0" smtClean="0">
                <a:latin typeface="Arial" charset="0"/>
              </a:rPr>
              <a:t>Андон </a:t>
            </a:r>
            <a:r>
              <a:rPr lang="ru-RU" sz="1400" dirty="0" smtClean="0">
                <a:latin typeface="Arial" charset="0"/>
              </a:rPr>
              <a:t>поможет избежать потерь от запасов, перепроизводства и излишних перемещений и ожиданий.</a:t>
            </a:r>
          </a:p>
          <a:p>
            <a:r>
              <a:rPr lang="ru-RU" sz="1400" dirty="0" smtClean="0">
                <a:latin typeface="Arial" charset="0"/>
              </a:rPr>
              <a:t>	</a:t>
            </a:r>
            <a:r>
              <a:rPr lang="ru-RU" sz="1400" b="1" dirty="0" smtClean="0">
                <a:latin typeface="Arial" charset="0"/>
              </a:rPr>
              <a:t>«Пока </a:t>
            </a:r>
            <a:r>
              <a:rPr lang="ru-RU" sz="1400" b="1" dirty="0" err="1" smtClean="0">
                <a:latin typeface="Arial" charset="0"/>
              </a:rPr>
              <a:t>йоке</a:t>
            </a:r>
            <a:r>
              <a:rPr lang="ru-RU" sz="1400" dirty="0" smtClean="0">
                <a:latin typeface="Arial" charset="0"/>
              </a:rPr>
              <a:t>» предотвращает передачу дефекта на последующую операцию, делает невозможным производство дефектной продукции, позволяет выявить коренную причину дефекта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65541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802449EA-2607-43D8-B506-C43F52DA2A3B}" type="slidenum">
              <a:rPr lang="ru-RU" sz="1200">
                <a:latin typeface="Times New Roman" pitchFamily="18" charset="0"/>
              </a:rPr>
              <a:pPr algn="r" defTabSz="908050"/>
              <a:t>102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D5E2A-6C35-4319-B360-53F47B728CEE}" type="slidenum">
              <a:rPr lang="ru-RU" smtClean="0">
                <a:latin typeface="Arial" charset="0"/>
              </a:rPr>
              <a:pPr/>
              <a:t>103</a:t>
            </a:fld>
            <a:endParaRPr lang="ru-RU" smtClean="0">
              <a:latin typeface="Arial" charset="0"/>
            </a:endParaRPr>
          </a:p>
        </p:txBody>
      </p:sp>
      <p:sp>
        <p:nvSpPr>
          <p:cNvPr id="6553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noFill/>
          <a:ln/>
        </p:spPr>
        <p:txBody>
          <a:bodyPr lIns="90839" tIns="45420" rIns="90839" bIns="45420">
            <a:normAutofit fontScale="55000" lnSpcReduction="20000"/>
          </a:bodyPr>
          <a:lstStyle/>
          <a:p>
            <a:r>
              <a:rPr lang="ru-RU" b="1" dirty="0" smtClean="0">
                <a:latin typeface="Arial" charset="0"/>
              </a:rPr>
              <a:t>	</a:t>
            </a:r>
            <a:r>
              <a:rPr lang="ru-RU" sz="1400" dirty="0" smtClean="0">
                <a:latin typeface="Arial" charset="0"/>
              </a:rPr>
              <a:t>После анализа и выявления потерь подбираются те или иные инструменты для их устранения. </a:t>
            </a:r>
          </a:p>
          <a:p>
            <a:r>
              <a:rPr lang="ru-RU" sz="1400" b="1" dirty="0" smtClean="0">
                <a:latin typeface="Arial" charset="0"/>
              </a:rPr>
              <a:t>	«5 С» </a:t>
            </a:r>
            <a:r>
              <a:rPr lang="ru-RU" sz="1400" dirty="0" smtClean="0">
                <a:latin typeface="Arial" charset="0"/>
              </a:rPr>
              <a:t>– система наведения порядка, чистоты, укрепления дисциплины, повышения производительности и создания безопасных условий труда, на рабочем месте. Данная система позволяет практически без затрат не только наводить порядок на рабочем месте (повышать производительность, сокращать потери, снижать уровень брака и травматизма), но и создавать необходимые стартовые условия. для реализации сложных и дорогостоящих производственных и организационных инноваций, обеспечивать их высокую эффективность за счет радикального изменения сознания работников, их отношения к своему делу. </a:t>
            </a:r>
          </a:p>
          <a:p>
            <a:r>
              <a:rPr lang="ru-RU" sz="1400" b="1" dirty="0" smtClean="0">
                <a:latin typeface="Arial" charset="0"/>
              </a:rPr>
              <a:t>	ТРМ (всеобщее обслуживание оборудования) </a:t>
            </a:r>
            <a:r>
              <a:rPr lang="ru-RU" sz="1400" dirty="0" smtClean="0">
                <a:latin typeface="Arial" charset="0"/>
              </a:rPr>
              <a:t>- инструмент, который позволяет повысить эффективность эксплуатации оборудования и обеспечить высокий уровень обслуживания оборудования («ноль поломок»), высокий уровень качества («ноль дефектов»), высокий уровень условий труда («ноль травм»), избежать потерь от ремонта  и увеличить эффективность использования оборудования </a:t>
            </a:r>
          </a:p>
          <a:p>
            <a:r>
              <a:rPr lang="ru-RU" sz="1400" dirty="0" smtClean="0">
                <a:latin typeface="Arial" charset="0"/>
              </a:rPr>
              <a:t>	Внедрение </a:t>
            </a:r>
            <a:r>
              <a:rPr lang="ru-RU" sz="1400" b="1" dirty="0" smtClean="0">
                <a:latin typeface="Arial" charset="0"/>
              </a:rPr>
              <a:t>стандартизации </a:t>
            </a:r>
            <a:r>
              <a:rPr lang="ru-RU" sz="1400" dirty="0" smtClean="0">
                <a:latin typeface="Arial" charset="0"/>
              </a:rPr>
              <a:t>на рабочих местах устраняет потери от излишней обработки и производства дефектов. Стандарт как детальное описание всей операции представляет собой единственно правильный способ выполнения тех или иных работ. Четкое следование стандарту обеспечит качество работы, а соответственно и качество продукции. Стандартные требования к рабочему месту направлены на обеспечение максимальной безопасности персонала и устанавливают соответствующие требования к освещенности, вентиляции, внешнему виду </a:t>
            </a:r>
          </a:p>
          <a:p>
            <a:r>
              <a:rPr lang="ru-RU" sz="1400" dirty="0" smtClean="0">
                <a:latin typeface="Arial" charset="0"/>
              </a:rPr>
              <a:t>работника, состоянию оборудования, наличию на рабочем месте тех или иных предметов, выполнению тех или иных работ. Выполнение этих требований обеспечит безопасность работы. 	</a:t>
            </a:r>
          </a:p>
          <a:p>
            <a:r>
              <a:rPr lang="ru-RU" sz="1400" b="1" dirty="0" smtClean="0">
                <a:latin typeface="Arial" charset="0"/>
              </a:rPr>
              <a:t>	Визуализация процессов </a:t>
            </a:r>
            <a:r>
              <a:rPr lang="ru-RU" sz="1400" dirty="0" smtClean="0">
                <a:latin typeface="Arial" charset="0"/>
              </a:rPr>
              <a:t>– это визуальное представление с помощью четких и понятных, исключающих двоякое толкование , средств, четкой последовательности действий по выполнению того или иного вида работ. </a:t>
            </a:r>
          </a:p>
          <a:p>
            <a:r>
              <a:rPr lang="ru-RU" sz="1400" dirty="0" smtClean="0">
                <a:latin typeface="Arial" charset="0"/>
              </a:rPr>
              <a:t>Визуализация обеспечивает прозрачность процесса производства, делает видимым не только единственно правильный способ выполнения той или иной работы, но и любые отклонения в работе. Рабочий сам с помощью средств визуального контроля может выполнять работу правильно, осуществлять постоянный контроль качества, оперативно реагировать на любые отклонения, в соответствие с уже продуманной и четко определенной и визуализированной процедурой. Средства визуального контроля позволяют практически полностью исключить появление брака за счет правильного выполнения работы и оперативного реагирования на любые малейшие отклонения. За счет визуализации мест повышенной опасности правил по выполнению тех или иных видов работ существенно снижается возможность возникновения нештатных ситуаций и травматизма на рабочих местах. 	</a:t>
            </a:r>
          </a:p>
          <a:p>
            <a:r>
              <a:rPr lang="ru-RU" sz="1400" b="1" dirty="0" smtClean="0">
                <a:latin typeface="Arial" charset="0"/>
              </a:rPr>
              <a:t>	«СМЕД»</a:t>
            </a:r>
            <a:r>
              <a:rPr lang="en-US" sz="1400" b="1" dirty="0" smtClean="0">
                <a:latin typeface="Arial" charset="0"/>
              </a:rPr>
              <a:t> </a:t>
            </a:r>
            <a:r>
              <a:rPr lang="ru-RU" sz="1400" b="1" dirty="0" smtClean="0">
                <a:latin typeface="Arial" charset="0"/>
              </a:rPr>
              <a:t>(быстрая переналадка) </a:t>
            </a:r>
            <a:r>
              <a:rPr lang="ru-RU" sz="1400" dirty="0" smtClean="0">
                <a:latin typeface="Arial" charset="0"/>
              </a:rPr>
              <a:t>– инструмент «Бережливого производства», направленный на сокращение времени переналадок за счет существенной оптимизации процессов подготовки переналадки, замены оснастки и инструмента (в одно касание), пробных прогонов и корректировок. 	</a:t>
            </a:r>
          </a:p>
          <a:p>
            <a:r>
              <a:rPr lang="ru-RU" sz="1400" dirty="0" smtClean="0">
                <a:latin typeface="Arial" charset="0"/>
              </a:rPr>
              <a:t>	Внедрение системы </a:t>
            </a:r>
            <a:r>
              <a:rPr lang="ru-RU" sz="1400" b="1" dirty="0" smtClean="0">
                <a:latin typeface="Arial" charset="0"/>
              </a:rPr>
              <a:t>Канбан</a:t>
            </a:r>
            <a:r>
              <a:rPr lang="ru-RU" sz="1400" dirty="0" smtClean="0">
                <a:latin typeface="Arial" charset="0"/>
              </a:rPr>
              <a:t> и информационных досок </a:t>
            </a:r>
            <a:r>
              <a:rPr lang="ru-RU" sz="1400" b="1" dirty="0" smtClean="0">
                <a:latin typeface="Arial" charset="0"/>
              </a:rPr>
              <a:t>Андон </a:t>
            </a:r>
            <a:r>
              <a:rPr lang="ru-RU" sz="1400" dirty="0" smtClean="0">
                <a:latin typeface="Arial" charset="0"/>
              </a:rPr>
              <a:t>поможет избежать потерь от запасов, перепроизводства и излишних перемещений и ожиданий.</a:t>
            </a:r>
          </a:p>
          <a:p>
            <a:r>
              <a:rPr lang="ru-RU" sz="1400" dirty="0" smtClean="0">
                <a:latin typeface="Arial" charset="0"/>
              </a:rPr>
              <a:t>	</a:t>
            </a:r>
            <a:r>
              <a:rPr lang="ru-RU" sz="1400" b="1" dirty="0" smtClean="0">
                <a:latin typeface="Arial" charset="0"/>
              </a:rPr>
              <a:t>«Пока </a:t>
            </a:r>
            <a:r>
              <a:rPr lang="ru-RU" sz="1400" b="1" dirty="0" err="1" smtClean="0">
                <a:latin typeface="Arial" charset="0"/>
              </a:rPr>
              <a:t>йоке</a:t>
            </a:r>
            <a:r>
              <a:rPr lang="ru-RU" sz="1400" dirty="0" smtClean="0">
                <a:latin typeface="Arial" charset="0"/>
              </a:rPr>
              <a:t>» предотвращает передачу дефекта на последующую операцию, делает невозможным производство дефектной продукции, позволяет выявить коренную причину дефекта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65541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802449EA-2607-43D8-B506-C43F52DA2A3B}" type="slidenum">
              <a:rPr lang="ru-RU" sz="1200">
                <a:latin typeface="Times New Roman" pitchFamily="18" charset="0"/>
              </a:rPr>
              <a:pPr algn="r" defTabSz="908050"/>
              <a:t>103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D5E2A-6C35-4319-B360-53F47B728CEE}" type="slidenum">
              <a:rPr lang="ru-RU" smtClean="0">
                <a:latin typeface="Arial" charset="0"/>
              </a:rPr>
              <a:pPr/>
              <a:t>104</a:t>
            </a:fld>
            <a:endParaRPr lang="ru-RU" smtClean="0">
              <a:latin typeface="Arial" charset="0"/>
            </a:endParaRPr>
          </a:p>
        </p:txBody>
      </p:sp>
      <p:sp>
        <p:nvSpPr>
          <p:cNvPr id="6553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noFill/>
          <a:ln/>
        </p:spPr>
        <p:txBody>
          <a:bodyPr lIns="90839" tIns="45420" rIns="90839" bIns="45420">
            <a:normAutofit fontScale="55000" lnSpcReduction="20000"/>
          </a:bodyPr>
          <a:lstStyle/>
          <a:p>
            <a:r>
              <a:rPr lang="ru-RU" b="1" dirty="0" smtClean="0">
                <a:latin typeface="Arial" charset="0"/>
              </a:rPr>
              <a:t>	</a:t>
            </a:r>
            <a:r>
              <a:rPr lang="ru-RU" sz="1400" dirty="0" smtClean="0">
                <a:latin typeface="Arial" charset="0"/>
              </a:rPr>
              <a:t>После анализа и выявления потерь подбираются те или иные инструменты для их устранения. </a:t>
            </a:r>
          </a:p>
          <a:p>
            <a:r>
              <a:rPr lang="ru-RU" sz="1400" b="1" dirty="0" smtClean="0">
                <a:latin typeface="Arial" charset="0"/>
              </a:rPr>
              <a:t>	«5 С» </a:t>
            </a:r>
            <a:r>
              <a:rPr lang="ru-RU" sz="1400" dirty="0" smtClean="0">
                <a:latin typeface="Arial" charset="0"/>
              </a:rPr>
              <a:t>– система наведения порядка, чистоты, укрепления дисциплины, повышения производительности и создания безопасных условий труда, на рабочем месте. Данная система позволяет практически без затрат не только наводить порядок на рабочем месте (повышать производительность, сокращать потери, снижать уровень брака и травматизма), но и создавать необходимые стартовые условия. для реализации сложных и дорогостоящих производственных и организационных инноваций, обеспечивать их высокую эффективность за счет радикального изменения сознания работников, их отношения к своему делу. </a:t>
            </a:r>
          </a:p>
          <a:p>
            <a:r>
              <a:rPr lang="ru-RU" sz="1400" b="1" dirty="0" smtClean="0">
                <a:latin typeface="Arial" charset="0"/>
              </a:rPr>
              <a:t>	ТРМ (всеобщее обслуживание оборудования) </a:t>
            </a:r>
            <a:r>
              <a:rPr lang="ru-RU" sz="1400" dirty="0" smtClean="0">
                <a:latin typeface="Arial" charset="0"/>
              </a:rPr>
              <a:t>- инструмент, который позволяет повысить эффективность эксплуатации оборудования и обеспечить высокий уровень обслуживания оборудования («ноль поломок»), высокий уровень качества («ноль дефектов»), высокий уровень условий труда («ноль травм»), избежать потерь от ремонта  и увеличить эффективность использования оборудования </a:t>
            </a:r>
          </a:p>
          <a:p>
            <a:r>
              <a:rPr lang="ru-RU" sz="1400" dirty="0" smtClean="0">
                <a:latin typeface="Arial" charset="0"/>
              </a:rPr>
              <a:t>	Внедрение </a:t>
            </a:r>
            <a:r>
              <a:rPr lang="ru-RU" sz="1400" b="1" dirty="0" smtClean="0">
                <a:latin typeface="Arial" charset="0"/>
              </a:rPr>
              <a:t>стандартизации </a:t>
            </a:r>
            <a:r>
              <a:rPr lang="ru-RU" sz="1400" dirty="0" smtClean="0">
                <a:latin typeface="Arial" charset="0"/>
              </a:rPr>
              <a:t>на рабочих местах устраняет потери от излишней обработки и производства дефектов. Стандарт как детальное описание всей операции представляет собой единственно правильный способ выполнения тех или иных работ. Четкое следование стандарту обеспечит качество работы, а соответственно и качество продукции. Стандартные требования к рабочему месту направлены на обеспечение максимальной безопасности персонала и устанавливают соответствующие требования к освещенности, вентиляции, внешнему виду </a:t>
            </a:r>
          </a:p>
          <a:p>
            <a:r>
              <a:rPr lang="ru-RU" sz="1400" dirty="0" smtClean="0">
                <a:latin typeface="Arial" charset="0"/>
              </a:rPr>
              <a:t>работника, состоянию оборудования, наличию на рабочем месте тех или иных предметов, выполнению тех или иных работ. Выполнение этих требований обеспечит безопасность работы. 	</a:t>
            </a:r>
          </a:p>
          <a:p>
            <a:r>
              <a:rPr lang="ru-RU" sz="1400" b="1" dirty="0" smtClean="0">
                <a:latin typeface="Arial" charset="0"/>
              </a:rPr>
              <a:t>	Визуализация процессов </a:t>
            </a:r>
            <a:r>
              <a:rPr lang="ru-RU" sz="1400" dirty="0" smtClean="0">
                <a:latin typeface="Arial" charset="0"/>
              </a:rPr>
              <a:t>– это визуальное представление с помощью четких и понятных, исключающих двоякое толкование , средств, четкой последовательности действий по выполнению того или иного вида работ. </a:t>
            </a:r>
          </a:p>
          <a:p>
            <a:r>
              <a:rPr lang="ru-RU" sz="1400" dirty="0" smtClean="0">
                <a:latin typeface="Arial" charset="0"/>
              </a:rPr>
              <a:t>Визуализация обеспечивает прозрачность процесса производства, делает видимым не только единственно правильный способ выполнения той или иной работы, но и любые отклонения в работе. Рабочий сам с помощью средств визуального контроля может выполнять работу правильно, осуществлять постоянный контроль качества, оперативно реагировать на любые отклонения, в соответствие с уже продуманной и четко определенной и визуализированной процедурой. Средства визуального контроля позволяют практически полностью исключить появление брака за счет правильного выполнения работы и оперативного реагирования на любые малейшие отклонения. За счет визуализации мест повышенной опасности правил по выполнению тех или иных видов работ существенно снижается возможность возникновения нештатных ситуаций и травматизма на рабочих местах. 	</a:t>
            </a:r>
          </a:p>
          <a:p>
            <a:r>
              <a:rPr lang="ru-RU" sz="1400" b="1" dirty="0" smtClean="0">
                <a:latin typeface="Arial" charset="0"/>
              </a:rPr>
              <a:t>	«СМЕД»</a:t>
            </a:r>
            <a:r>
              <a:rPr lang="en-US" sz="1400" b="1" dirty="0" smtClean="0">
                <a:latin typeface="Arial" charset="0"/>
              </a:rPr>
              <a:t> </a:t>
            </a:r>
            <a:r>
              <a:rPr lang="ru-RU" sz="1400" b="1" dirty="0" smtClean="0">
                <a:latin typeface="Arial" charset="0"/>
              </a:rPr>
              <a:t>(быстрая переналадка) </a:t>
            </a:r>
            <a:r>
              <a:rPr lang="ru-RU" sz="1400" dirty="0" smtClean="0">
                <a:latin typeface="Arial" charset="0"/>
              </a:rPr>
              <a:t>– инструмент «Бережливого производства», направленный на сокращение времени переналадок за счет существенной оптимизации процессов подготовки переналадки, замены оснастки и инструмента (в одно касание), пробных прогонов и корректировок. 	</a:t>
            </a:r>
          </a:p>
          <a:p>
            <a:r>
              <a:rPr lang="ru-RU" sz="1400" dirty="0" smtClean="0">
                <a:latin typeface="Arial" charset="0"/>
              </a:rPr>
              <a:t>	Внедрение системы </a:t>
            </a:r>
            <a:r>
              <a:rPr lang="ru-RU" sz="1400" b="1" dirty="0" smtClean="0">
                <a:latin typeface="Arial" charset="0"/>
              </a:rPr>
              <a:t>Канбан</a:t>
            </a:r>
            <a:r>
              <a:rPr lang="ru-RU" sz="1400" dirty="0" smtClean="0">
                <a:latin typeface="Arial" charset="0"/>
              </a:rPr>
              <a:t> и информационных досок </a:t>
            </a:r>
            <a:r>
              <a:rPr lang="ru-RU" sz="1400" b="1" dirty="0" smtClean="0">
                <a:latin typeface="Arial" charset="0"/>
              </a:rPr>
              <a:t>Андон </a:t>
            </a:r>
            <a:r>
              <a:rPr lang="ru-RU" sz="1400" dirty="0" smtClean="0">
                <a:latin typeface="Arial" charset="0"/>
              </a:rPr>
              <a:t>поможет избежать потерь от запасов, перепроизводства и излишних перемещений и ожиданий.</a:t>
            </a:r>
          </a:p>
          <a:p>
            <a:r>
              <a:rPr lang="ru-RU" sz="1400" dirty="0" smtClean="0">
                <a:latin typeface="Arial" charset="0"/>
              </a:rPr>
              <a:t>	</a:t>
            </a:r>
            <a:r>
              <a:rPr lang="ru-RU" sz="1400" b="1" dirty="0" smtClean="0">
                <a:latin typeface="Arial" charset="0"/>
              </a:rPr>
              <a:t>«Пока </a:t>
            </a:r>
            <a:r>
              <a:rPr lang="ru-RU" sz="1400" b="1" dirty="0" err="1" smtClean="0">
                <a:latin typeface="Arial" charset="0"/>
              </a:rPr>
              <a:t>йоке</a:t>
            </a:r>
            <a:r>
              <a:rPr lang="ru-RU" sz="1400" dirty="0" smtClean="0">
                <a:latin typeface="Arial" charset="0"/>
              </a:rPr>
              <a:t>» предотвращает передачу дефекта на последующую операцию, делает невозможным производство дефектной продукции, позволяет выявить коренную причину дефекта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65541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802449EA-2607-43D8-B506-C43F52DA2A3B}" type="slidenum">
              <a:rPr lang="ru-RU" sz="1200">
                <a:latin typeface="Times New Roman" pitchFamily="18" charset="0"/>
              </a:rPr>
              <a:pPr algn="r" defTabSz="908050"/>
              <a:t>104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D5E2A-6C35-4319-B360-53F47B728CEE}" type="slidenum">
              <a:rPr lang="ru-RU" smtClean="0">
                <a:latin typeface="Arial" charset="0"/>
              </a:rPr>
              <a:pPr/>
              <a:t>105</a:t>
            </a:fld>
            <a:endParaRPr lang="ru-RU" smtClean="0">
              <a:latin typeface="Arial" charset="0"/>
            </a:endParaRPr>
          </a:p>
        </p:txBody>
      </p:sp>
      <p:sp>
        <p:nvSpPr>
          <p:cNvPr id="6553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noFill/>
          <a:ln/>
        </p:spPr>
        <p:txBody>
          <a:bodyPr lIns="90839" tIns="45420" rIns="90839" bIns="45420">
            <a:normAutofit fontScale="55000" lnSpcReduction="20000"/>
          </a:bodyPr>
          <a:lstStyle/>
          <a:p>
            <a:r>
              <a:rPr lang="ru-RU" b="1" dirty="0" smtClean="0">
                <a:latin typeface="Arial" charset="0"/>
              </a:rPr>
              <a:t>	</a:t>
            </a:r>
            <a:r>
              <a:rPr lang="ru-RU" sz="1400" dirty="0" smtClean="0">
                <a:latin typeface="Arial" charset="0"/>
              </a:rPr>
              <a:t>После анализа и выявления потерь подбираются те или иные инструменты для их устранения. </a:t>
            </a:r>
          </a:p>
          <a:p>
            <a:r>
              <a:rPr lang="ru-RU" sz="1400" b="1" dirty="0" smtClean="0">
                <a:latin typeface="Arial" charset="0"/>
              </a:rPr>
              <a:t>	«5 С» </a:t>
            </a:r>
            <a:r>
              <a:rPr lang="ru-RU" sz="1400" dirty="0" smtClean="0">
                <a:latin typeface="Arial" charset="0"/>
              </a:rPr>
              <a:t>– система наведения порядка, чистоты, укрепления дисциплины, повышения производительности и создания безопасных условий труда, на рабочем месте. Данная система позволяет практически без затрат не только наводить порядок на рабочем месте (повышать производительность, сокращать потери, снижать уровень брака и травматизма), но и создавать необходимые стартовые условия. для реализации сложных и дорогостоящих производственных и организационных инноваций, обеспечивать их высокую эффективность за счет радикального изменения сознания работников, их отношения к своему делу. </a:t>
            </a:r>
          </a:p>
          <a:p>
            <a:r>
              <a:rPr lang="ru-RU" sz="1400" b="1" dirty="0" smtClean="0">
                <a:latin typeface="Arial" charset="0"/>
              </a:rPr>
              <a:t>	ТРМ (всеобщее обслуживание оборудования) </a:t>
            </a:r>
            <a:r>
              <a:rPr lang="ru-RU" sz="1400" dirty="0" smtClean="0">
                <a:latin typeface="Arial" charset="0"/>
              </a:rPr>
              <a:t>- инструмент, который позволяет повысить эффективность эксплуатации оборудования и обеспечить высокий уровень обслуживания оборудования («ноль поломок»), высокий уровень качества («ноль дефектов»), высокий уровень условий труда («ноль травм»), избежать потерь от ремонта  и увеличить эффективность использования оборудования </a:t>
            </a:r>
          </a:p>
          <a:p>
            <a:r>
              <a:rPr lang="ru-RU" sz="1400" dirty="0" smtClean="0">
                <a:latin typeface="Arial" charset="0"/>
              </a:rPr>
              <a:t>	Внедрение </a:t>
            </a:r>
            <a:r>
              <a:rPr lang="ru-RU" sz="1400" b="1" dirty="0" smtClean="0">
                <a:latin typeface="Arial" charset="0"/>
              </a:rPr>
              <a:t>стандартизации </a:t>
            </a:r>
            <a:r>
              <a:rPr lang="ru-RU" sz="1400" dirty="0" smtClean="0">
                <a:latin typeface="Arial" charset="0"/>
              </a:rPr>
              <a:t>на рабочих местах устраняет потери от излишней обработки и производства дефектов. Стандарт как детальное описание всей операции представляет собой единственно правильный способ выполнения тех или иных работ. Четкое следование стандарту обеспечит качество работы, а соответственно и качество продукции. Стандартные требования к рабочему месту направлены на обеспечение максимальной безопасности персонала и устанавливают соответствующие требования к освещенности, вентиляции, внешнему виду </a:t>
            </a:r>
          </a:p>
          <a:p>
            <a:r>
              <a:rPr lang="ru-RU" sz="1400" dirty="0" smtClean="0">
                <a:latin typeface="Arial" charset="0"/>
              </a:rPr>
              <a:t>работника, состоянию оборудования, наличию на рабочем месте тех или иных предметов, выполнению тех или иных работ. Выполнение этих требований обеспечит безопасность работы. 	</a:t>
            </a:r>
          </a:p>
          <a:p>
            <a:r>
              <a:rPr lang="ru-RU" sz="1400" b="1" dirty="0" smtClean="0">
                <a:latin typeface="Arial" charset="0"/>
              </a:rPr>
              <a:t>	Визуализация процессов </a:t>
            </a:r>
            <a:r>
              <a:rPr lang="ru-RU" sz="1400" dirty="0" smtClean="0">
                <a:latin typeface="Arial" charset="0"/>
              </a:rPr>
              <a:t>– это визуальное представление с помощью четких и понятных, исключающих двоякое толкование , средств, четкой последовательности действий по выполнению того или иного вида работ. </a:t>
            </a:r>
          </a:p>
          <a:p>
            <a:r>
              <a:rPr lang="ru-RU" sz="1400" dirty="0" smtClean="0">
                <a:latin typeface="Arial" charset="0"/>
              </a:rPr>
              <a:t>Визуализация обеспечивает прозрачность процесса производства, делает видимым не только единственно правильный способ выполнения той или иной работы, но и любые отклонения в работе. Рабочий сам с помощью средств визуального контроля может выполнять работу правильно, осуществлять постоянный контроль качества, оперативно реагировать на любые отклонения, в соответствие с уже продуманной и четко определенной и визуализированной процедурой. Средства визуального контроля позволяют практически полностью исключить появление брака за счет правильного выполнения работы и оперативного реагирования на любые малейшие отклонения. За счет визуализации мест повышенной опасности правил по выполнению тех или иных видов работ существенно снижается возможность возникновения нештатных ситуаций и травматизма на рабочих местах. 	</a:t>
            </a:r>
          </a:p>
          <a:p>
            <a:r>
              <a:rPr lang="ru-RU" sz="1400" b="1" dirty="0" smtClean="0">
                <a:latin typeface="Arial" charset="0"/>
              </a:rPr>
              <a:t>	«СМЕД»</a:t>
            </a:r>
            <a:r>
              <a:rPr lang="en-US" sz="1400" b="1" dirty="0" smtClean="0">
                <a:latin typeface="Arial" charset="0"/>
              </a:rPr>
              <a:t> </a:t>
            </a:r>
            <a:r>
              <a:rPr lang="ru-RU" sz="1400" b="1" dirty="0" smtClean="0">
                <a:latin typeface="Arial" charset="0"/>
              </a:rPr>
              <a:t>(быстрая переналадка) </a:t>
            </a:r>
            <a:r>
              <a:rPr lang="ru-RU" sz="1400" dirty="0" smtClean="0">
                <a:latin typeface="Arial" charset="0"/>
              </a:rPr>
              <a:t>– инструмент «Бережливого производства», направленный на сокращение времени переналадок за счет существенной оптимизации процессов подготовки переналадки, замены оснастки и инструмента (в одно касание), пробных прогонов и корректировок. 	</a:t>
            </a:r>
          </a:p>
          <a:p>
            <a:r>
              <a:rPr lang="ru-RU" sz="1400" dirty="0" smtClean="0">
                <a:latin typeface="Arial" charset="0"/>
              </a:rPr>
              <a:t>	Внедрение системы </a:t>
            </a:r>
            <a:r>
              <a:rPr lang="ru-RU" sz="1400" b="1" dirty="0" smtClean="0">
                <a:latin typeface="Arial" charset="0"/>
              </a:rPr>
              <a:t>Канбан</a:t>
            </a:r>
            <a:r>
              <a:rPr lang="ru-RU" sz="1400" dirty="0" smtClean="0">
                <a:latin typeface="Arial" charset="0"/>
              </a:rPr>
              <a:t> и информационных досок </a:t>
            </a:r>
            <a:r>
              <a:rPr lang="ru-RU" sz="1400" b="1" dirty="0" smtClean="0">
                <a:latin typeface="Arial" charset="0"/>
              </a:rPr>
              <a:t>Андон </a:t>
            </a:r>
            <a:r>
              <a:rPr lang="ru-RU" sz="1400" dirty="0" smtClean="0">
                <a:latin typeface="Arial" charset="0"/>
              </a:rPr>
              <a:t>поможет избежать потерь от запасов, перепроизводства и излишних перемещений и ожиданий.</a:t>
            </a:r>
          </a:p>
          <a:p>
            <a:r>
              <a:rPr lang="ru-RU" sz="1400" dirty="0" smtClean="0">
                <a:latin typeface="Arial" charset="0"/>
              </a:rPr>
              <a:t>	</a:t>
            </a:r>
            <a:r>
              <a:rPr lang="ru-RU" sz="1400" b="1" dirty="0" smtClean="0">
                <a:latin typeface="Arial" charset="0"/>
              </a:rPr>
              <a:t>«Пока </a:t>
            </a:r>
            <a:r>
              <a:rPr lang="ru-RU" sz="1400" b="1" dirty="0" err="1" smtClean="0">
                <a:latin typeface="Arial" charset="0"/>
              </a:rPr>
              <a:t>йоке</a:t>
            </a:r>
            <a:r>
              <a:rPr lang="ru-RU" sz="1400" dirty="0" smtClean="0">
                <a:latin typeface="Arial" charset="0"/>
              </a:rPr>
              <a:t>» предотвращает передачу дефекта на последующую операцию, делает невозможным производство дефектной продукции, позволяет выявить коренную причину дефекта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65541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802449EA-2607-43D8-B506-C43F52DA2A3B}" type="slidenum">
              <a:rPr lang="ru-RU" sz="1200">
                <a:latin typeface="Times New Roman" pitchFamily="18" charset="0"/>
              </a:rPr>
              <a:pPr algn="r" defTabSz="908050"/>
              <a:t>105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D5E2A-6C35-4319-B360-53F47B728CEE}" type="slidenum">
              <a:rPr lang="ru-RU" smtClean="0">
                <a:latin typeface="Arial" charset="0"/>
              </a:rPr>
              <a:pPr/>
              <a:t>107</a:t>
            </a:fld>
            <a:endParaRPr lang="ru-RU" smtClean="0">
              <a:latin typeface="Arial" charset="0"/>
            </a:endParaRPr>
          </a:p>
        </p:txBody>
      </p:sp>
      <p:sp>
        <p:nvSpPr>
          <p:cNvPr id="6553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noFill/>
          <a:ln/>
        </p:spPr>
        <p:txBody>
          <a:bodyPr lIns="90839" tIns="45420" rIns="90839" bIns="45420">
            <a:normAutofit fontScale="55000" lnSpcReduction="20000"/>
          </a:bodyPr>
          <a:lstStyle/>
          <a:p>
            <a:r>
              <a:rPr lang="ru-RU" b="1" dirty="0" smtClean="0">
                <a:latin typeface="Arial" charset="0"/>
              </a:rPr>
              <a:t>	</a:t>
            </a:r>
            <a:r>
              <a:rPr lang="ru-RU" sz="1400" dirty="0" smtClean="0">
                <a:latin typeface="Arial" charset="0"/>
              </a:rPr>
              <a:t>После анализа и выявления потерь подбираются те или иные инструменты для их устранения. </a:t>
            </a:r>
          </a:p>
          <a:p>
            <a:r>
              <a:rPr lang="ru-RU" sz="1400" b="1" dirty="0" smtClean="0">
                <a:latin typeface="Arial" charset="0"/>
              </a:rPr>
              <a:t>	«5 С» </a:t>
            </a:r>
            <a:r>
              <a:rPr lang="ru-RU" sz="1400" dirty="0" smtClean="0">
                <a:latin typeface="Arial" charset="0"/>
              </a:rPr>
              <a:t>– система наведения порядка, чистоты, укрепления дисциплины, повышения производительности и создания безопасных условий труда, на рабочем месте. Данная система позволяет практически без затрат не только наводить порядок на рабочем месте (повышать производительность, сокращать потери, снижать уровень брака и травматизма), но и создавать необходимые стартовые условия. для реализации сложных и дорогостоящих производственных и организационных инноваций, обеспечивать их высокую эффективность за счет радикального изменения сознания работников, их отношения к своему делу. </a:t>
            </a:r>
          </a:p>
          <a:p>
            <a:r>
              <a:rPr lang="ru-RU" sz="1400" b="1" dirty="0" smtClean="0">
                <a:latin typeface="Arial" charset="0"/>
              </a:rPr>
              <a:t>	ТРМ (всеобщее обслуживание оборудования) </a:t>
            </a:r>
            <a:r>
              <a:rPr lang="ru-RU" sz="1400" dirty="0" smtClean="0">
                <a:latin typeface="Arial" charset="0"/>
              </a:rPr>
              <a:t>- инструмент, который позволяет повысить эффективность эксплуатации оборудования и обеспечить высокий уровень обслуживания оборудования («ноль поломок»), высокий уровень качества («ноль дефектов»), высокий уровень условий труда («ноль травм»), избежать потерь от ремонта  и увеличить эффективность использования оборудования </a:t>
            </a:r>
          </a:p>
          <a:p>
            <a:r>
              <a:rPr lang="ru-RU" sz="1400" dirty="0" smtClean="0">
                <a:latin typeface="Arial" charset="0"/>
              </a:rPr>
              <a:t>	Внедрение </a:t>
            </a:r>
            <a:r>
              <a:rPr lang="ru-RU" sz="1400" b="1" dirty="0" smtClean="0">
                <a:latin typeface="Arial" charset="0"/>
              </a:rPr>
              <a:t>стандартизации </a:t>
            </a:r>
            <a:r>
              <a:rPr lang="ru-RU" sz="1400" dirty="0" smtClean="0">
                <a:latin typeface="Arial" charset="0"/>
              </a:rPr>
              <a:t>на рабочих местах устраняет потери от излишней обработки и производства дефектов. Стандарт как детальное описание всей операции представляет собой единственно правильный способ выполнения тех или иных работ. Четкое следование стандарту обеспечит качество работы, а соответственно и качество продукции. Стандартные требования к рабочему месту направлены на обеспечение максимальной безопасности персонала и устанавливают соответствующие требования к освещенности, вентиляции, внешнему виду </a:t>
            </a:r>
          </a:p>
          <a:p>
            <a:r>
              <a:rPr lang="ru-RU" sz="1400" dirty="0" smtClean="0">
                <a:latin typeface="Arial" charset="0"/>
              </a:rPr>
              <a:t>работника, состоянию оборудования, наличию на рабочем месте тех или иных предметов, выполнению тех или иных работ. Выполнение этих требований обеспечит безопасность работы. 	</a:t>
            </a:r>
          </a:p>
          <a:p>
            <a:r>
              <a:rPr lang="ru-RU" sz="1400" b="1" dirty="0" smtClean="0">
                <a:latin typeface="Arial" charset="0"/>
              </a:rPr>
              <a:t>	Визуализация процессов </a:t>
            </a:r>
            <a:r>
              <a:rPr lang="ru-RU" sz="1400" dirty="0" smtClean="0">
                <a:latin typeface="Arial" charset="0"/>
              </a:rPr>
              <a:t>– это визуальное представление с помощью четких и понятных, исключающих двоякое толкование , средств, четкой последовательности действий по выполнению того или иного вида работ. </a:t>
            </a:r>
          </a:p>
          <a:p>
            <a:r>
              <a:rPr lang="ru-RU" sz="1400" dirty="0" smtClean="0">
                <a:latin typeface="Arial" charset="0"/>
              </a:rPr>
              <a:t>Визуализация обеспечивает прозрачность процесса производства, делает видимым не только единственно правильный способ выполнения той или иной работы, но и любые отклонения в работе. Рабочий сам с помощью средств визуального контроля может выполнять работу правильно, осуществлять постоянный контроль качества, оперативно реагировать на любые отклонения, в соответствие с уже продуманной и четко определенной и визуализированной процедурой. Средства визуального контроля позволяют практически полностью исключить появление брака за счет правильного выполнения работы и оперативного реагирования на любые малейшие отклонения. За счет визуализации мест повышенной опасности правил по выполнению тех или иных видов работ существенно снижается возможность возникновения нештатных ситуаций и травматизма на рабочих местах. 	</a:t>
            </a:r>
          </a:p>
          <a:p>
            <a:r>
              <a:rPr lang="ru-RU" sz="1400" b="1" dirty="0" smtClean="0">
                <a:latin typeface="Arial" charset="0"/>
              </a:rPr>
              <a:t>	«СМЕД»</a:t>
            </a:r>
            <a:r>
              <a:rPr lang="en-US" sz="1400" b="1" dirty="0" smtClean="0">
                <a:latin typeface="Arial" charset="0"/>
              </a:rPr>
              <a:t> </a:t>
            </a:r>
            <a:r>
              <a:rPr lang="ru-RU" sz="1400" b="1" dirty="0" smtClean="0">
                <a:latin typeface="Arial" charset="0"/>
              </a:rPr>
              <a:t>(быстрая переналадка) </a:t>
            </a:r>
            <a:r>
              <a:rPr lang="ru-RU" sz="1400" dirty="0" smtClean="0">
                <a:latin typeface="Arial" charset="0"/>
              </a:rPr>
              <a:t>– инструмент «Бережливого производства», направленный на сокращение времени переналадок за счет существенной оптимизации процессов подготовки переналадки, замены оснастки и инструмента (в одно касание), пробных прогонов и корректировок. 	</a:t>
            </a:r>
          </a:p>
          <a:p>
            <a:r>
              <a:rPr lang="ru-RU" sz="1400" dirty="0" smtClean="0">
                <a:latin typeface="Arial" charset="0"/>
              </a:rPr>
              <a:t>	Внедрение системы </a:t>
            </a:r>
            <a:r>
              <a:rPr lang="ru-RU" sz="1400" b="1" dirty="0" smtClean="0">
                <a:latin typeface="Arial" charset="0"/>
              </a:rPr>
              <a:t>Канбан</a:t>
            </a:r>
            <a:r>
              <a:rPr lang="ru-RU" sz="1400" dirty="0" smtClean="0">
                <a:latin typeface="Arial" charset="0"/>
              </a:rPr>
              <a:t> и информационных досок </a:t>
            </a:r>
            <a:r>
              <a:rPr lang="ru-RU" sz="1400" b="1" dirty="0" smtClean="0">
                <a:latin typeface="Arial" charset="0"/>
              </a:rPr>
              <a:t>Андон </a:t>
            </a:r>
            <a:r>
              <a:rPr lang="ru-RU" sz="1400" dirty="0" smtClean="0">
                <a:latin typeface="Arial" charset="0"/>
              </a:rPr>
              <a:t>поможет избежать потерь от запасов, перепроизводства и излишних перемещений и ожиданий.</a:t>
            </a:r>
          </a:p>
          <a:p>
            <a:r>
              <a:rPr lang="ru-RU" sz="1400" dirty="0" smtClean="0">
                <a:latin typeface="Arial" charset="0"/>
              </a:rPr>
              <a:t>	</a:t>
            </a:r>
            <a:r>
              <a:rPr lang="ru-RU" sz="1400" b="1" dirty="0" smtClean="0">
                <a:latin typeface="Arial" charset="0"/>
              </a:rPr>
              <a:t>«Пока </a:t>
            </a:r>
            <a:r>
              <a:rPr lang="ru-RU" sz="1400" b="1" dirty="0" err="1" smtClean="0">
                <a:latin typeface="Arial" charset="0"/>
              </a:rPr>
              <a:t>йоке</a:t>
            </a:r>
            <a:r>
              <a:rPr lang="ru-RU" sz="1400" dirty="0" smtClean="0">
                <a:latin typeface="Arial" charset="0"/>
              </a:rPr>
              <a:t>» предотвращает передачу дефекта на последующую операцию, делает невозможным производство дефектной продукции, позволяет выявить коренную причину дефекта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65541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802449EA-2607-43D8-B506-C43F52DA2A3B}" type="slidenum">
              <a:rPr lang="ru-RU" sz="1200">
                <a:latin typeface="Times New Roman" pitchFamily="18" charset="0"/>
              </a:rPr>
              <a:pPr algn="r" defTabSz="908050"/>
              <a:t>107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538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BA4D5E2A-6C35-4319-B360-53F47B728CEE}" type="slidenum">
              <a:rPr lang="ru-RU" smtClean="0">
                <a:latin typeface="Arial" charset="0"/>
              </a:rPr>
              <a:pPr/>
              <a:t>122</a:t>
            </a:fld>
            <a:endParaRPr lang="ru-RU" smtClean="0">
              <a:latin typeface="Arial" charset="0"/>
            </a:endParaRPr>
          </a:p>
        </p:txBody>
      </p:sp>
      <p:sp>
        <p:nvSpPr>
          <p:cNvPr id="65539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5540" name="Заметки 2"/>
          <p:cNvSpPr>
            <a:spLocks noGrp="1"/>
          </p:cNvSpPr>
          <p:nvPr>
            <p:ph type="body" idx="1"/>
          </p:nvPr>
        </p:nvSpPr>
        <p:spPr>
          <a:xfrm>
            <a:off x="680876" y="4717375"/>
            <a:ext cx="5435924" cy="4465083"/>
          </a:xfrm>
          <a:noFill/>
          <a:ln/>
        </p:spPr>
        <p:txBody>
          <a:bodyPr lIns="90839" tIns="45420" rIns="90839" bIns="45420">
            <a:normAutofit fontScale="55000" lnSpcReduction="20000"/>
          </a:bodyPr>
          <a:lstStyle/>
          <a:p>
            <a:r>
              <a:rPr lang="ru-RU" b="1" dirty="0" smtClean="0">
                <a:latin typeface="Arial" charset="0"/>
              </a:rPr>
              <a:t>	</a:t>
            </a:r>
            <a:r>
              <a:rPr lang="ru-RU" sz="1400" dirty="0" smtClean="0">
                <a:latin typeface="Arial" charset="0"/>
              </a:rPr>
              <a:t>После анализа и выявления потерь подбираются те или иные инструменты для их устранения. </a:t>
            </a:r>
          </a:p>
          <a:p>
            <a:r>
              <a:rPr lang="ru-RU" sz="1400" b="1" dirty="0" smtClean="0">
                <a:latin typeface="Arial" charset="0"/>
              </a:rPr>
              <a:t>	«5 С» </a:t>
            </a:r>
            <a:r>
              <a:rPr lang="ru-RU" sz="1400" dirty="0" smtClean="0">
                <a:latin typeface="Arial" charset="0"/>
              </a:rPr>
              <a:t>– система наведения порядка, чистоты, укрепления дисциплины, повышения производительности и создания безопасных условий труда, на рабочем месте. Данная система позволяет практически без затрат не только наводить порядок на рабочем месте (повышать производительность, сокращать потери, снижать уровень брака и травматизма), но и создавать необходимые стартовые условия. для реализации сложных и дорогостоящих производственных и организационных инноваций, обеспечивать их высокую эффективность за счет радикального изменения сознания работников, их отношения к своему делу. </a:t>
            </a:r>
          </a:p>
          <a:p>
            <a:r>
              <a:rPr lang="ru-RU" sz="1400" b="1" dirty="0" smtClean="0">
                <a:latin typeface="Arial" charset="0"/>
              </a:rPr>
              <a:t>	ТРМ (всеобщее обслуживание оборудования) </a:t>
            </a:r>
            <a:r>
              <a:rPr lang="ru-RU" sz="1400" dirty="0" smtClean="0">
                <a:latin typeface="Arial" charset="0"/>
              </a:rPr>
              <a:t>- инструмент, который позволяет повысить эффективность эксплуатации оборудования и обеспечить высокий уровень обслуживания оборудования («ноль поломок»), высокий уровень качества («ноль дефектов»), высокий уровень условий труда («ноль травм»), избежать потерь от ремонта  и увеличить эффективность использования оборудования </a:t>
            </a:r>
          </a:p>
          <a:p>
            <a:r>
              <a:rPr lang="ru-RU" sz="1400" dirty="0" smtClean="0">
                <a:latin typeface="Arial" charset="0"/>
              </a:rPr>
              <a:t>	Внедрение </a:t>
            </a:r>
            <a:r>
              <a:rPr lang="ru-RU" sz="1400" b="1" dirty="0" smtClean="0">
                <a:latin typeface="Arial" charset="0"/>
              </a:rPr>
              <a:t>стандартизации </a:t>
            </a:r>
            <a:r>
              <a:rPr lang="ru-RU" sz="1400" dirty="0" smtClean="0">
                <a:latin typeface="Arial" charset="0"/>
              </a:rPr>
              <a:t>на рабочих местах устраняет потери от излишней обработки и производства дефектов. Стандарт как детальное описание всей операции представляет собой единственно правильный способ выполнения тех или иных работ. Четкое следование стандарту обеспечит качество работы, а соответственно и качество продукции. Стандартные требования к рабочему месту направлены на обеспечение максимальной безопасности персонала и устанавливают соответствующие требования к освещенности, вентиляции, внешнему виду </a:t>
            </a:r>
          </a:p>
          <a:p>
            <a:r>
              <a:rPr lang="ru-RU" sz="1400" dirty="0" smtClean="0">
                <a:latin typeface="Arial" charset="0"/>
              </a:rPr>
              <a:t>работника, состоянию оборудования, наличию на рабочем месте тех или иных предметов, выполнению тех или иных работ. Выполнение этих требований обеспечит безопасность работы. 	</a:t>
            </a:r>
          </a:p>
          <a:p>
            <a:r>
              <a:rPr lang="ru-RU" sz="1400" b="1" dirty="0" smtClean="0">
                <a:latin typeface="Arial" charset="0"/>
              </a:rPr>
              <a:t>	Визуализация процессов </a:t>
            </a:r>
            <a:r>
              <a:rPr lang="ru-RU" sz="1400" dirty="0" smtClean="0">
                <a:latin typeface="Arial" charset="0"/>
              </a:rPr>
              <a:t>– это визуальное представление с помощью четких и понятных, исключающих двоякое толкование , средств, четкой последовательности действий по выполнению того или иного вида работ. </a:t>
            </a:r>
          </a:p>
          <a:p>
            <a:r>
              <a:rPr lang="ru-RU" sz="1400" dirty="0" smtClean="0">
                <a:latin typeface="Arial" charset="0"/>
              </a:rPr>
              <a:t>Визуализация обеспечивает прозрачность процесса производства, делает видимым не только единственно правильный способ выполнения той или иной работы, но и любые отклонения в работе. Рабочий сам с помощью средств визуального контроля может выполнять работу правильно, осуществлять постоянный контроль качества, оперативно реагировать на любые отклонения, в соответствие с уже продуманной и четко определенной и визуализированной процедурой. Средства визуального контроля позволяют практически полностью исключить появление брака за счет правильного выполнения работы и оперативного реагирования на любые малейшие отклонения. За счет визуализации мест повышенной опасности правил по выполнению тех или иных видов работ существенно снижается возможность возникновения нештатных ситуаций и травматизма на рабочих местах. 	</a:t>
            </a:r>
          </a:p>
          <a:p>
            <a:r>
              <a:rPr lang="ru-RU" sz="1400" b="1" dirty="0" smtClean="0">
                <a:latin typeface="Arial" charset="0"/>
              </a:rPr>
              <a:t>	«СМЕД»</a:t>
            </a:r>
            <a:r>
              <a:rPr lang="en-US" sz="1400" b="1" dirty="0" smtClean="0">
                <a:latin typeface="Arial" charset="0"/>
              </a:rPr>
              <a:t> </a:t>
            </a:r>
            <a:r>
              <a:rPr lang="ru-RU" sz="1400" b="1" dirty="0" smtClean="0">
                <a:latin typeface="Arial" charset="0"/>
              </a:rPr>
              <a:t>(быстрая переналадка) </a:t>
            </a:r>
            <a:r>
              <a:rPr lang="ru-RU" sz="1400" dirty="0" smtClean="0">
                <a:latin typeface="Arial" charset="0"/>
              </a:rPr>
              <a:t>– инструмент «Бережливого производства», направленный на сокращение времени переналадок за счет существенной оптимизации процессов подготовки переналадки, замены оснастки и инструмента (в одно касание), пробных прогонов и корректировок. 	</a:t>
            </a:r>
          </a:p>
          <a:p>
            <a:r>
              <a:rPr lang="ru-RU" sz="1400" dirty="0" smtClean="0">
                <a:latin typeface="Arial" charset="0"/>
              </a:rPr>
              <a:t>	Внедрение системы </a:t>
            </a:r>
            <a:r>
              <a:rPr lang="ru-RU" sz="1400" b="1" dirty="0" smtClean="0">
                <a:latin typeface="Arial" charset="0"/>
              </a:rPr>
              <a:t>Канбан</a:t>
            </a:r>
            <a:r>
              <a:rPr lang="ru-RU" sz="1400" dirty="0" smtClean="0">
                <a:latin typeface="Arial" charset="0"/>
              </a:rPr>
              <a:t> и информационных досок </a:t>
            </a:r>
            <a:r>
              <a:rPr lang="ru-RU" sz="1400" b="1" dirty="0" smtClean="0">
                <a:latin typeface="Arial" charset="0"/>
              </a:rPr>
              <a:t>Андон </a:t>
            </a:r>
            <a:r>
              <a:rPr lang="ru-RU" sz="1400" dirty="0" smtClean="0">
                <a:latin typeface="Arial" charset="0"/>
              </a:rPr>
              <a:t>поможет избежать потерь от запасов, перепроизводства и излишних перемещений и ожиданий.</a:t>
            </a:r>
          </a:p>
          <a:p>
            <a:r>
              <a:rPr lang="ru-RU" sz="1400" dirty="0" smtClean="0">
                <a:latin typeface="Arial" charset="0"/>
              </a:rPr>
              <a:t>	</a:t>
            </a:r>
            <a:r>
              <a:rPr lang="ru-RU" sz="1400" b="1" dirty="0" smtClean="0">
                <a:latin typeface="Arial" charset="0"/>
              </a:rPr>
              <a:t>«Пока </a:t>
            </a:r>
            <a:r>
              <a:rPr lang="ru-RU" sz="1400" b="1" dirty="0" err="1" smtClean="0">
                <a:latin typeface="Arial" charset="0"/>
              </a:rPr>
              <a:t>йоке</a:t>
            </a:r>
            <a:r>
              <a:rPr lang="ru-RU" sz="1400" dirty="0" smtClean="0">
                <a:latin typeface="Arial" charset="0"/>
              </a:rPr>
              <a:t>» предотвращает передачу дефекта на последующую операцию, делает невозможным производство дефектной продукции, позволяет выявить коренную причину дефекта</a:t>
            </a:r>
          </a:p>
          <a:p>
            <a:endParaRPr lang="ru-RU" dirty="0" smtClean="0">
              <a:latin typeface="Arial" charset="0"/>
            </a:endParaRPr>
          </a:p>
        </p:txBody>
      </p:sp>
      <p:sp>
        <p:nvSpPr>
          <p:cNvPr id="65541" name="Номер слайда 3"/>
          <p:cNvSpPr txBox="1">
            <a:spLocks noGrp="1"/>
          </p:cNvSpPr>
          <p:nvPr/>
        </p:nvSpPr>
        <p:spPr bwMode="auto">
          <a:xfrm>
            <a:off x="3850907" y="9429990"/>
            <a:ext cx="2945184" cy="4950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90839" tIns="45420" rIns="90839" bIns="45420" anchor="b"/>
          <a:lstStyle/>
          <a:p>
            <a:pPr algn="r" defTabSz="908050"/>
            <a:fld id="{802449EA-2607-43D8-B506-C43F52DA2A3B}" type="slidenum">
              <a:rPr lang="ru-RU" sz="1200">
                <a:latin typeface="Times New Roman" pitchFamily="18" charset="0"/>
              </a:rPr>
              <a:pPr algn="r" defTabSz="908050"/>
              <a:t>122</a:t>
            </a:fld>
            <a:endParaRPr lang="ru-RU" sz="1200">
              <a:latin typeface="Times New Roman" pitchFamily="18" charset="0"/>
            </a:endParaRPr>
          </a:p>
        </p:txBody>
      </p:sp>
    </p:spTree>
  </p:cSld>
  <p:clrMapOvr>
    <a:masterClrMapping/>
  </p:clrMapOvr>
</p:notes>
</file>

<file path=ppt/notesSlides/notesSlide5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94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809818-3CD7-492D-94E8-2B8557C69AB2}" type="slidenum">
              <a:rPr lang="ru-RU" smtClean="0"/>
              <a:pPr/>
              <a:t>130</a:t>
            </a:fld>
            <a:endParaRPr lang="ru-RU" smtClean="0"/>
          </a:p>
        </p:txBody>
      </p:sp>
    </p:spTree>
  </p:cSld>
  <p:clrMapOvr>
    <a:masterClrMapping/>
  </p:clrMapOvr>
</p:notes>
</file>

<file path=ppt/notesSlides/notesSlide5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94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809818-3CD7-492D-94E8-2B8557C69AB2}" type="slidenum">
              <a:rPr lang="ru-RU" smtClean="0"/>
              <a:pPr/>
              <a:t>131</a:t>
            </a:fld>
            <a:endParaRPr lang="ru-RU" smtClean="0"/>
          </a:p>
        </p:txBody>
      </p:sp>
    </p:spTree>
  </p:cSld>
  <p:clrMapOvr>
    <a:masterClrMapping/>
  </p:clrMapOvr>
</p:notes>
</file>

<file path=ppt/notesSlides/notesSlide5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94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809818-3CD7-492D-94E8-2B8557C69AB2}" type="slidenum">
              <a:rPr lang="ru-RU" smtClean="0"/>
              <a:pPr/>
              <a:t>132</a:t>
            </a:fld>
            <a:endParaRPr lang="ru-RU" smtClean="0"/>
          </a:p>
        </p:txBody>
      </p:sp>
    </p:spTree>
  </p:cSld>
  <p:clrMapOvr>
    <a:masterClrMapping/>
  </p:clrMapOvr>
</p:notes>
</file>

<file path=ppt/notesSlides/notesSlide5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62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94563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94564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3C809818-3CD7-492D-94E8-2B8557C69AB2}" type="slidenum">
              <a:rPr lang="ru-RU" smtClean="0"/>
              <a:pPr/>
              <a:t>145</a:t>
            </a:fld>
            <a:endParaRPr lang="ru-RU" smtClean="0"/>
          </a:p>
        </p:txBody>
      </p:sp>
    </p:spTree>
    <p:extLst>
      <p:ext uri="{BB962C8B-B14F-4D97-AF65-F5344CB8AC3E}">
        <p14:creationId xmlns:p14="http://schemas.microsoft.com/office/powerpoint/2010/main" val="226835235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16</a:t>
            </a:fld>
            <a:endParaRPr lang="ru-RU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 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17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18</a:t>
            </a:fld>
            <a:endParaRPr lang="ru-RU" dirty="0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938" name="Образ слайда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167939" name="Заметки 2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r>
              <a:rPr lang="ru-RU" dirty="0" smtClean="0"/>
              <a:t>Спасибо за внимание. Ваши вопросы?</a:t>
            </a:r>
          </a:p>
        </p:txBody>
      </p:sp>
      <p:sp>
        <p:nvSpPr>
          <p:cNvPr id="167940" name="Номер слайда 3"/>
          <p:cNvSpPr>
            <a:spLocks noGrp="1"/>
          </p:cNvSpPr>
          <p:nvPr>
            <p:ph type="sldNum" sz="quarter" idx="5"/>
          </p:nvPr>
        </p:nvSpPr>
        <p:spPr>
          <a:noFill/>
        </p:spPr>
        <p:txBody>
          <a:bodyPr/>
          <a:lstStyle/>
          <a:p>
            <a:fld id="{600E642B-1748-4407-B77E-63C39C5AA218}" type="slidenum">
              <a:rPr lang="ru-RU" smtClean="0"/>
              <a:pPr/>
              <a:t>19</a:t>
            </a:fld>
            <a:endParaRPr lang="ru-RU" dirty="0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A924EE8-B8DE-4A51-B252-817BB891C0A6}" type="datetime1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95C81A7-AC93-4AA2-9ED4-4B6778282641}" type="datetime1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97B7F-B036-4FD5-98AB-04B7C3A71E1E}" type="datetime1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3"/>
            <a:ext cx="82296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DE806BD-09E6-41FD-89D2-91E30CCB85B3}" type="datetime1">
              <a:rPr lang="ru-RU" smtClean="0"/>
              <a:t>30.05.2017</a:t>
            </a:fld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3699C10-ACC9-4667-8405-66600568ACB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88189423"/>
      </p:ext>
    </p:extLst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F8DFED8-8161-4931-83FA-B14457E5DBF1}" type="datetime1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6140E0-540F-463A-A071-AFF05E662332}" type="datetime1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71E672-F60F-44C6-8C7B-D23C6398D71E}" type="datetime1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8D038C-3DD9-4446-AD3E-2F93AE58BCA7}" type="datetime1">
              <a:rPr lang="ru-RU" smtClean="0"/>
              <a:t>30.05.2017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62F1111-28D4-40CF-BC3F-8FDAFD72ECAA}" type="datetime1">
              <a:rPr lang="ru-RU" smtClean="0"/>
              <a:t>30.05.2017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DB8CC89-A8E6-4E91-91B1-0DBCFE7DFC82}" type="datetime1">
              <a:rPr lang="ru-RU" smtClean="0"/>
              <a:t>30.05.2017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6C48CD4-EE11-4461-B7A9-E6E8DA3A162C}" type="datetime1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DA93682-F745-41DD-9E2D-858E7D60CA67}" type="datetime1">
              <a:rPr lang="ru-RU" smtClean="0"/>
              <a:t>30.05.2017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1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5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3EA722E-2D03-4B9E-B96D-A06C833AA961}" type="datetime1">
              <a:rPr lang="ru-RU" smtClean="0"/>
              <a:t>30.05.2017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8A5D111-6D44-42CE-99F5-35136DF0B8C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jpeg"/><Relationship Id="rId1" Type="http://schemas.openxmlformats.org/officeDocument/2006/relationships/slideLayout" Target="../slideLayouts/slideLayout2.xml"/></Relationships>
</file>

<file path=ppt/slides/_rels/slide10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9.xml"/><Relationship Id="rId1" Type="http://schemas.openxmlformats.org/officeDocument/2006/relationships/slideLayout" Target="../slideLayouts/slideLayout2.xml"/></Relationships>
</file>

<file path=ppt/slides/_rels/slide10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0.xml"/><Relationship Id="rId1" Type="http://schemas.openxmlformats.org/officeDocument/2006/relationships/slideLayout" Target="../slideLayouts/slideLayout7.xml"/></Relationships>
</file>

<file path=ppt/slides/_rels/slide10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1.xml"/><Relationship Id="rId1" Type="http://schemas.openxmlformats.org/officeDocument/2006/relationships/slideLayout" Target="../slideLayouts/slideLayout7.xml"/></Relationships>
</file>

<file path=ppt/slides/_rels/slide10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8.png"/><Relationship Id="rId2" Type="http://schemas.openxmlformats.org/officeDocument/2006/relationships/notesSlide" Target="../notesSlides/notesSlide52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79.png"/></Relationships>
</file>

<file path=ppt/slides/_rels/slide10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0.png"/><Relationship Id="rId2" Type="http://schemas.openxmlformats.org/officeDocument/2006/relationships/notesSlide" Target="../notesSlides/notesSlide53.xml"/><Relationship Id="rId1" Type="http://schemas.openxmlformats.org/officeDocument/2006/relationships/slideLayout" Target="../slideLayouts/slideLayout7.xml"/></Relationships>
</file>

<file path=ppt/slides/_rels/slide10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g"/><Relationship Id="rId1" Type="http://schemas.microsoft.com/office/2007/relationships/media" Target="../media/media1.mpg"/><Relationship Id="rId4" Type="http://schemas.openxmlformats.org/officeDocument/2006/relationships/image" Target="../media/image81.png"/></Relationships>
</file>

<file path=ppt/slides/_rels/slide107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54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0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9.png"/><Relationship Id="rId1" Type="http://schemas.openxmlformats.org/officeDocument/2006/relationships/slideLayout" Target="../slideLayouts/slideLayout7.xml"/></Relationships>
</file>

<file path=ppt/slides/_rels/slide109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3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3.vml"/><Relationship Id="rId4" Type="http://schemas.openxmlformats.org/officeDocument/2006/relationships/image" Target="../media/image90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1.png"/><Relationship Id="rId1" Type="http://schemas.openxmlformats.org/officeDocument/2006/relationships/slideLayout" Target="../slideLayouts/slideLayout7.xml"/></Relationships>
</file>

<file path=ppt/slides/_rels/slide1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jpe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7.xml"/><Relationship Id="rId4" Type="http://schemas.microsoft.com/office/2007/relationships/hdphoto" Target="../media/hdphoto2.wdp"/></Relationships>
</file>

<file path=ppt/slides/_rels/slide1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5.png"/><Relationship Id="rId2" Type="http://schemas.openxmlformats.org/officeDocument/2006/relationships/image" Target="../media/image94.png"/><Relationship Id="rId1" Type="http://schemas.openxmlformats.org/officeDocument/2006/relationships/slideLayout" Target="../slideLayouts/slideLayout7.xml"/></Relationships>
</file>

<file path=ppt/slides/_rels/slide1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7.xml"/></Relationships>
</file>

<file path=ppt/slides/_rels/slide1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7.xml"/></Relationships>
</file>

<file path=ppt/slides/_rels/slide1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8.png"/><Relationship Id="rId1" Type="http://schemas.openxmlformats.org/officeDocument/2006/relationships/slideLayout" Target="../slideLayouts/slideLayout7.xml"/></Relationships>
</file>

<file path=ppt/slides/_rels/slide1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7.xml"/></Relationships>
</file>

<file path=ppt/slides/_rels/slide1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1.png"/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2.jpeg"/></Relationships>
</file>

<file path=ppt/slides/_rels/slide1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3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120.xml.rels><?xml version="1.0" encoding="UTF-8" standalone="yes"?>
<Relationships xmlns="http://schemas.openxmlformats.org/package/2006/relationships"><Relationship Id="rId3" Type="http://schemas.microsoft.com/office/2007/relationships/hdphoto" Target="../media/hdphoto3.wdp"/><Relationship Id="rId7" Type="http://schemas.openxmlformats.org/officeDocument/2006/relationships/image" Target="../media/image108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7.png"/><Relationship Id="rId5" Type="http://schemas.openxmlformats.org/officeDocument/2006/relationships/image" Target="../media/image106.png"/><Relationship Id="rId4" Type="http://schemas.openxmlformats.org/officeDocument/2006/relationships/image" Target="../media/image105.png"/></Relationships>
</file>

<file path=ppt/slides/_rels/slide1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9.png"/><Relationship Id="rId1" Type="http://schemas.openxmlformats.org/officeDocument/2006/relationships/slideLayout" Target="../slideLayouts/slideLayout7.xml"/></Relationships>
</file>

<file path=ppt/slides/_rels/slide1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jpeg"/><Relationship Id="rId3" Type="http://schemas.openxmlformats.org/officeDocument/2006/relationships/image" Target="../media/image82.png"/><Relationship Id="rId7" Type="http://schemas.openxmlformats.org/officeDocument/2006/relationships/image" Target="../media/image86.png"/><Relationship Id="rId2" Type="http://schemas.openxmlformats.org/officeDocument/2006/relationships/notesSlide" Target="../notesSlides/notesSlide55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5.png"/><Relationship Id="rId5" Type="http://schemas.openxmlformats.org/officeDocument/2006/relationships/image" Target="../media/image84.png"/><Relationship Id="rId4" Type="http://schemas.openxmlformats.org/officeDocument/2006/relationships/image" Target="../media/image83.png"/><Relationship Id="rId9" Type="http://schemas.openxmlformats.org/officeDocument/2006/relationships/image" Target="../media/image88.png"/></Relationships>
</file>

<file path=ppt/slides/_rels/slide1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1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1.png"/><Relationship Id="rId1" Type="http://schemas.openxmlformats.org/officeDocument/2006/relationships/slideLayout" Target="../slideLayouts/slideLayout2.xml"/></Relationships>
</file>

<file path=ppt/slides/_rels/slide1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1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2.xml"/></Relationships>
</file>

<file path=ppt/slides/_rels/slide1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notesSlide" Target="../notesSlides/notesSlide56.xml"/><Relationship Id="rId1" Type="http://schemas.openxmlformats.org/officeDocument/2006/relationships/slideLayout" Target="../slideLayouts/slideLayout2.xml"/></Relationships>
</file>

<file path=ppt/slides/_rels/slide1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notesSlide" Target="../notesSlides/notesSlide57.xml"/><Relationship Id="rId1" Type="http://schemas.openxmlformats.org/officeDocument/2006/relationships/slideLayout" Target="../slideLayouts/slideLayout2.xml"/></Relationships>
</file>

<file path=ppt/slides/_rels/slide1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notesSlide" Target="../notesSlides/notesSlide58.xml"/><Relationship Id="rId1" Type="http://schemas.openxmlformats.org/officeDocument/2006/relationships/slideLayout" Target="../slideLayouts/slideLayout2.xml"/></Relationships>
</file>

<file path=ppt/slides/_rels/slide1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5.png"/><Relationship Id="rId1" Type="http://schemas.openxmlformats.org/officeDocument/2006/relationships/slideLayout" Target="../slideLayouts/slideLayout2.xml"/></Relationships>
</file>

<file path=ppt/slides/_rels/slide1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pn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8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14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image" Target="../media/image1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3.jpe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26.jpeg"/></Relationships>
</file>

<file path=ppt/slides/_rels/slide1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9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13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.jpeg"/><Relationship Id="rId3" Type="http://schemas.openxmlformats.org/officeDocument/2006/relationships/image" Target="../media/image4.png"/><Relationship Id="rId7" Type="http://schemas.openxmlformats.org/officeDocument/2006/relationships/image" Target="../media/image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7.png"/><Relationship Id="rId11" Type="http://schemas.openxmlformats.org/officeDocument/2006/relationships/image" Target="../media/image12.png"/><Relationship Id="rId5" Type="http://schemas.openxmlformats.org/officeDocument/2006/relationships/image" Target="../media/image6.png"/><Relationship Id="rId10" Type="http://schemas.openxmlformats.org/officeDocument/2006/relationships/image" Target="../media/image11.png"/><Relationship Id="rId4" Type="http://schemas.openxmlformats.org/officeDocument/2006/relationships/image" Target="../media/image5.png"/><Relationship Id="rId9" Type="http://schemas.openxmlformats.org/officeDocument/2006/relationships/image" Target="../media/image10.pn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3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3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oleObject" Target="../embeddings/oleObject1.bin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image" Target="../media/image36.png"/><Relationship Id="rId5" Type="http://schemas.openxmlformats.org/officeDocument/2006/relationships/image" Target="../media/image35.emf"/><Relationship Id="rId4" Type="http://schemas.openxmlformats.org/officeDocument/2006/relationships/package" Target="../embeddings/Microsoft_Excel_Worksheet1.xlsx"/><Relationship Id="rId9" Type="http://schemas.openxmlformats.org/officeDocument/2006/relationships/image" Target="../media/image39.png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8.png"/><Relationship Id="rId3" Type="http://schemas.openxmlformats.org/officeDocument/2006/relationships/oleObject" Target="../embeddings/oleObject2.bin"/><Relationship Id="rId7" Type="http://schemas.openxmlformats.org/officeDocument/2006/relationships/image" Target="../media/image3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36.png"/><Relationship Id="rId5" Type="http://schemas.openxmlformats.org/officeDocument/2006/relationships/image" Target="../media/image40.emf"/><Relationship Id="rId4" Type="http://schemas.openxmlformats.org/officeDocument/2006/relationships/package" Target="../embeddings/Microsoft_Excel_Worksheet2.xlsx"/><Relationship Id="rId9" Type="http://schemas.openxmlformats.org/officeDocument/2006/relationships/image" Target="../media/image39.png"/></Relationships>
</file>

<file path=ppt/slides/_rels/slide3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9.jpeg"/><Relationship Id="rId4" Type="http://schemas.openxmlformats.org/officeDocument/2006/relationships/image" Target="../media/image48.jpeg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5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png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/Relationships>
</file>

<file path=ppt/slides/_rels/slide6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jpeg"/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2.xml"/></Relationships>
</file>

<file path=ppt/slides/_rels/slide6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jpeg"/><Relationship Id="rId1" Type="http://schemas.openxmlformats.org/officeDocument/2006/relationships/slideLayout" Target="../slideLayouts/slideLayout2.xml"/></Relationships>
</file>

<file path=ppt/slides/_rels/slide6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jpeg"/><Relationship Id="rId1" Type="http://schemas.openxmlformats.org/officeDocument/2006/relationships/slideLayout" Target="../slideLayouts/slideLayout2.xml"/></Relationships>
</file>

<file path=ppt/slides/_rels/slide6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4.jpeg"/><Relationship Id="rId1" Type="http://schemas.openxmlformats.org/officeDocument/2006/relationships/slideLayout" Target="../slideLayouts/slideLayout2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5.jpe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6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jpeg"/><Relationship Id="rId1" Type="http://schemas.openxmlformats.org/officeDocument/2006/relationships/slideLayout" Target="../slideLayouts/slideLayout2.xml"/></Relationships>
</file>

<file path=ppt/slides/_rels/slide7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jpeg"/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7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jpe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jpeg"/><Relationship Id="rId1" Type="http://schemas.openxmlformats.org/officeDocument/2006/relationships/slideLayout" Target="../slideLayouts/slideLayout2.xml"/></Relationships>
</file>

<file path=ppt/slides/_rels/slide7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jpeg"/><Relationship Id="rId1" Type="http://schemas.openxmlformats.org/officeDocument/2006/relationships/slideLayout" Target="../slideLayouts/slideLayout2.xml"/></Relationships>
</file>

<file path=ppt/slides/_rels/slide7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4.jpeg"/><Relationship Id="rId1" Type="http://schemas.openxmlformats.org/officeDocument/2006/relationships/slideLayout" Target="../slideLayouts/slideLayout2.xml"/></Relationships>
</file>

<file path=ppt/slides/_rels/slide7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7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jpe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2.xml"/></Relationships>
</file>

<file path=ppt/slides/_rels/slide8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2.xml"/></Relationships>
</file>

<file path=ppt/slides/_rels/slide8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2.xml"/></Relationships>
</file>

<file path=ppt/slides/_rels/slide8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2.xml"/></Relationships>
</file>

<file path=ppt/slides/_rels/slide8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6.xml"/><Relationship Id="rId1" Type="http://schemas.openxmlformats.org/officeDocument/2006/relationships/slideLayout" Target="../slideLayouts/slideLayout2.xml"/></Relationships>
</file>

<file path=ppt/slides/_rels/slide8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7.xml"/><Relationship Id="rId1" Type="http://schemas.openxmlformats.org/officeDocument/2006/relationships/slideLayout" Target="../slideLayouts/slideLayout2.xml"/></Relationships>
</file>

<file path=ppt/slides/_rels/slide8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8.xml"/><Relationship Id="rId1" Type="http://schemas.openxmlformats.org/officeDocument/2006/relationships/slideLayout" Target="../slideLayouts/slideLayout2.xml"/></Relationships>
</file>

<file path=ppt/slides/_rels/slide8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png"/><Relationship Id="rId2" Type="http://schemas.openxmlformats.org/officeDocument/2006/relationships/notesSlide" Target="../notesSlides/notesSlide39.xml"/><Relationship Id="rId1" Type="http://schemas.openxmlformats.org/officeDocument/2006/relationships/slideLayout" Target="../slideLayouts/slideLayout7.xml"/></Relationships>
</file>

<file path=ppt/slides/_rels/slide88.xml.rels><?xml version="1.0" encoding="UTF-8" standalone="yes"?>
<Relationships xmlns="http://schemas.openxmlformats.org/package/2006/relationships"><Relationship Id="rId3" Type="http://schemas.openxmlformats.org/officeDocument/2006/relationships/image" Target="../media/image68.jpeg"/><Relationship Id="rId2" Type="http://schemas.openxmlformats.org/officeDocument/2006/relationships/notesSlide" Target="../notesSlides/notesSlide40.xml"/><Relationship Id="rId1" Type="http://schemas.openxmlformats.org/officeDocument/2006/relationships/slideLayout" Target="../slideLayouts/slideLayout7.xml"/></Relationships>
</file>

<file path=ppt/slides/_rels/slide8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png"/><Relationship Id="rId2" Type="http://schemas.openxmlformats.org/officeDocument/2006/relationships/image" Target="../media/image6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1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png"/><Relationship Id="rId2" Type="http://schemas.openxmlformats.org/officeDocument/2006/relationships/notesSlide" Target="../notesSlides/notesSlide41.xml"/><Relationship Id="rId1" Type="http://schemas.openxmlformats.org/officeDocument/2006/relationships/slideLayout" Target="../slideLayouts/slideLayout7.xml"/></Relationships>
</file>

<file path=ppt/slides/_rels/slide9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3.jpeg"/><Relationship Id="rId2" Type="http://schemas.openxmlformats.org/officeDocument/2006/relationships/notesSlide" Target="../notesSlides/notesSlide42.xml"/><Relationship Id="rId1" Type="http://schemas.openxmlformats.org/officeDocument/2006/relationships/slideLayout" Target="../slideLayouts/slideLayout7.xml"/></Relationships>
</file>

<file path=ppt/slides/_rels/slide9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notesSlide" Target="../notesSlides/notesSlide43.xml"/><Relationship Id="rId1" Type="http://schemas.openxmlformats.org/officeDocument/2006/relationships/slideLayout" Target="../slideLayouts/slideLayout7.xml"/></Relationships>
</file>

<file path=ppt/slides/_rels/slide9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notesSlide" Target="../notesSlides/notesSlide44.xml"/><Relationship Id="rId1" Type="http://schemas.openxmlformats.org/officeDocument/2006/relationships/slideLayout" Target="../slideLayouts/slideLayout2.xml"/></Relationships>
</file>

<file path=ppt/slides/_rels/slide9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5.xml"/><Relationship Id="rId1" Type="http://schemas.openxmlformats.org/officeDocument/2006/relationships/slideLayout" Target="../slideLayouts/slideLayout2.xml"/></Relationships>
</file>

<file path=ppt/slides/_rels/slide9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6.xml"/><Relationship Id="rId1" Type="http://schemas.openxmlformats.org/officeDocument/2006/relationships/slideLayout" Target="../slideLayouts/slideLayout2.xml"/></Relationships>
</file>

<file path=ppt/slides/_rels/slide9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6.emf"/><Relationship Id="rId2" Type="http://schemas.openxmlformats.org/officeDocument/2006/relationships/notesSlide" Target="../notesSlides/notesSlide47.xml"/><Relationship Id="rId1" Type="http://schemas.openxmlformats.org/officeDocument/2006/relationships/slideLayout" Target="../slideLayouts/slideLayout7.xml"/></Relationships>
</file>

<file path=ppt/slides/_rels/slide9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8.xml"/><Relationship Id="rId1" Type="http://schemas.openxmlformats.org/officeDocument/2006/relationships/slideLayout" Target="../slideLayouts/slideLayout7.xml"/></Relationships>
</file>

<file path=ppt/slides/_rels/slide9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5" name="Rectangle 12"/>
          <p:cNvSpPr>
            <a:spLocks noChangeArrowheads="1"/>
          </p:cNvSpPr>
          <p:nvPr/>
        </p:nvSpPr>
        <p:spPr bwMode="auto">
          <a:xfrm>
            <a:off x="467544" y="1776878"/>
            <a:ext cx="835292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Шаги развития проекта</a:t>
            </a:r>
          </a:p>
          <a:p>
            <a:pPr algn="ctr">
              <a:spcBef>
                <a:spcPct val="0"/>
              </a:spcBef>
            </a:pPr>
            <a:r>
              <a:rPr lang="ru-RU" sz="4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«Бережливая поликлиника»</a:t>
            </a:r>
            <a:endParaRPr lang="ru-RU" sz="44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3078" name="Прямоугольник 6"/>
          <p:cNvSpPr>
            <a:spLocks noChangeArrowheads="1"/>
          </p:cNvSpPr>
          <p:nvPr/>
        </p:nvSpPr>
        <p:spPr bwMode="auto">
          <a:xfrm>
            <a:off x="4572000" y="5313982"/>
            <a:ext cx="45720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0"/>
              </a:spcBef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Докладчик: </a:t>
            </a:r>
          </a:p>
          <a:p>
            <a:pPr>
              <a:spcBef>
                <a:spcPct val="0"/>
              </a:spcBef>
            </a:pPr>
            <a:r>
              <a:rPr lang="ru-RU" b="1" dirty="0" err="1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Арженцов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Владимир Федорович</a:t>
            </a:r>
            <a:endParaRPr lang="en-US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>
              <a:spcBef>
                <a:spcPct val="0"/>
              </a:spcBef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Сот. тел.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+7</a:t>
            </a:r>
            <a:r>
              <a:rPr lang="en-US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9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60 070 01 76;          </a:t>
            </a:r>
          </a:p>
          <a:p>
            <a:pPr>
              <a:spcBef>
                <a:spcPct val="0"/>
              </a:spcBef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               +7909 310 31 90</a:t>
            </a:r>
            <a:endParaRPr lang="ru-RU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7" name="Rectangle 12"/>
          <p:cNvSpPr>
            <a:spLocks noChangeArrowheads="1"/>
          </p:cNvSpPr>
          <p:nvPr/>
        </p:nvSpPr>
        <p:spPr bwMode="auto">
          <a:xfrm>
            <a:off x="755576" y="188640"/>
            <a:ext cx="7632848" cy="4770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bIns="0">
            <a:spAutoFit/>
          </a:bodyPr>
          <a:lstStyle/>
          <a:p>
            <a:pPr algn="ctr">
              <a:spcBef>
                <a:spcPct val="0"/>
              </a:spcBef>
            </a:pPr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Учебно-методический материал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3699C10-ACC9-4667-8405-66600568ACBD}" type="slidenum">
              <a:rPr lang="ru-RU" smtClean="0"/>
              <a:pPr>
                <a:defRPr/>
              </a:pPr>
              <a:t>1</a:t>
            </a:fld>
            <a:endParaRPr lang="ru-RU"/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3657798"/>
            <a:ext cx="4178570" cy="250394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10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146571"/>
            <a:ext cx="78395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Направления </a:t>
            </a:r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кайдзен</a:t>
            </a:r>
            <a:endParaRPr lang="ru-RU" sz="28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0" name="TextBox 23"/>
          <p:cNvSpPr txBox="1">
            <a:spLocks noChangeArrowheads="1"/>
          </p:cNvSpPr>
          <p:nvPr/>
        </p:nvSpPr>
        <p:spPr bwMode="auto">
          <a:xfrm>
            <a:off x="0" y="1196974"/>
            <a:ext cx="891381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 dirty="0">
                <a:solidFill>
                  <a:srgbClr val="0000FF"/>
                </a:solidFill>
                <a:latin typeface="Arial" charset="0"/>
              </a:rPr>
              <a:t>Таким образом формируются направления ответственности предприятия и каждого руководителя: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3080792" y="2276872"/>
            <a:ext cx="559534" cy="576064"/>
          </a:xfrm>
          <a:prstGeom prst="rect">
            <a:avLst/>
          </a:prstGeom>
          <a:solidFill>
            <a:srgbClr val="FF0000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S</a:t>
            </a:r>
            <a:endParaRPr lang="ru-RU" sz="60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080792" y="3090382"/>
            <a:ext cx="571504" cy="571504"/>
          </a:xfrm>
          <a:prstGeom prst="rect">
            <a:avLst/>
          </a:prstGeom>
          <a:solidFill>
            <a:srgbClr val="0000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3080792" y="3899332"/>
            <a:ext cx="571504" cy="571504"/>
          </a:xfrm>
          <a:prstGeom prst="rect">
            <a:avLst/>
          </a:prstGeom>
          <a:solidFill>
            <a:srgbClr val="FFC000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3080792" y="4708282"/>
            <a:ext cx="571504" cy="571504"/>
          </a:xfrm>
          <a:prstGeom prst="rect">
            <a:avLst/>
          </a:prstGeom>
          <a:solidFill>
            <a:srgbClr val="008000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080792" y="5517232"/>
            <a:ext cx="576064" cy="499496"/>
          </a:xfrm>
          <a:prstGeom prst="rect">
            <a:avLst/>
          </a:prstGeom>
          <a:solidFill>
            <a:schemeClr val="accent1">
              <a:lumMod val="60000"/>
              <a:lumOff val="40000"/>
            </a:schemeClr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M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23"/>
          <p:cNvSpPr txBox="1">
            <a:spLocks noChangeArrowheads="1"/>
          </p:cNvSpPr>
          <p:nvPr/>
        </p:nvSpPr>
        <p:spPr bwMode="auto">
          <a:xfrm>
            <a:off x="3657600" y="2390775"/>
            <a:ext cx="25193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0000FF"/>
                </a:solidFill>
                <a:latin typeface="Arial" charset="0"/>
              </a:rPr>
              <a:t>- Безопасность</a:t>
            </a:r>
          </a:p>
        </p:txBody>
      </p:sp>
      <p:sp>
        <p:nvSpPr>
          <p:cNvPr id="17" name="TextBox 23"/>
          <p:cNvSpPr txBox="1">
            <a:spLocks noChangeArrowheads="1"/>
          </p:cNvSpPr>
          <p:nvPr/>
        </p:nvSpPr>
        <p:spPr bwMode="auto">
          <a:xfrm>
            <a:off x="3657600" y="3200400"/>
            <a:ext cx="1800225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0000FF"/>
                </a:solidFill>
                <a:latin typeface="Arial" charset="0"/>
              </a:rPr>
              <a:t>- Качество</a:t>
            </a:r>
          </a:p>
        </p:txBody>
      </p:sp>
      <p:sp>
        <p:nvSpPr>
          <p:cNvPr id="18" name="TextBox 23"/>
          <p:cNvSpPr txBox="1">
            <a:spLocks noChangeArrowheads="1"/>
          </p:cNvSpPr>
          <p:nvPr/>
        </p:nvSpPr>
        <p:spPr bwMode="auto">
          <a:xfrm>
            <a:off x="3657600" y="4008438"/>
            <a:ext cx="33115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0000FF"/>
                </a:solidFill>
                <a:latin typeface="Arial" charset="0"/>
              </a:rPr>
              <a:t>- Исполнение заказа</a:t>
            </a:r>
          </a:p>
        </p:txBody>
      </p:sp>
      <p:sp>
        <p:nvSpPr>
          <p:cNvPr id="19" name="TextBox 23"/>
          <p:cNvSpPr txBox="1">
            <a:spLocks noChangeArrowheads="1"/>
          </p:cNvSpPr>
          <p:nvPr/>
        </p:nvSpPr>
        <p:spPr bwMode="auto">
          <a:xfrm>
            <a:off x="3657600" y="4818063"/>
            <a:ext cx="172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0000FF"/>
                </a:solidFill>
                <a:latin typeface="Arial" charset="0"/>
              </a:rPr>
              <a:t>- Затраты</a:t>
            </a:r>
          </a:p>
        </p:txBody>
      </p:sp>
      <p:sp>
        <p:nvSpPr>
          <p:cNvPr id="20" name="TextBox 23"/>
          <p:cNvSpPr txBox="1">
            <a:spLocks noChangeArrowheads="1"/>
          </p:cNvSpPr>
          <p:nvPr/>
        </p:nvSpPr>
        <p:spPr bwMode="auto">
          <a:xfrm>
            <a:off x="3657600" y="5554663"/>
            <a:ext cx="417512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itchFamily="18" charset="0"/>
                <a:cs typeface="Arial" charset="0"/>
              </a:defRPr>
            </a:lvl9pPr>
          </a:lstStyle>
          <a:p>
            <a:pPr algn="ctr" eaLnBrk="1" hangingPunct="1"/>
            <a:r>
              <a:rPr lang="ru-RU" sz="2400" b="1">
                <a:solidFill>
                  <a:srgbClr val="0000FF"/>
                </a:solidFill>
                <a:latin typeface="Arial" charset="0"/>
              </a:rPr>
              <a:t>- Корпоративная культура</a:t>
            </a:r>
          </a:p>
        </p:txBody>
      </p:sp>
    </p:spTree>
    <p:extLst>
      <p:ext uri="{BB962C8B-B14F-4D97-AF65-F5344CB8AC3E}">
        <p14:creationId xmlns:p14="http://schemas.microsoft.com/office/powerpoint/2010/main" val="3745369071"/>
      </p:ext>
    </p:extLst>
  </p:cSld>
  <p:clrMapOvr>
    <a:masterClrMapping/>
  </p:clrMapOvr>
</p:sld>
</file>

<file path=ppt/slides/slide10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 descr="C:\Users\Ильин\Desktop\РС\2016\Фабрики\Медицина\Фото докладов\IMG_20161227_091853_panorama.jpg"/>
          <p:cNvPicPr/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450" y="1063224"/>
            <a:ext cx="8961100" cy="2682866"/>
          </a:xfrm>
          <a:prstGeom prst="rect">
            <a:avLst/>
          </a:prstGeom>
          <a:noFill/>
          <a:ln>
            <a:noFill/>
          </a:ln>
        </p:spPr>
      </p:pic>
      <p:sp>
        <p:nvSpPr>
          <p:cNvPr id="7" name="Прямоугольник 6"/>
          <p:cNvSpPr/>
          <p:nvPr/>
        </p:nvSpPr>
        <p:spPr>
          <a:xfrm>
            <a:off x="452284" y="3844413"/>
            <a:ext cx="8416413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Месторасположение проектного стенда.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Стенд рекомендуется расположить в месте проведения общих совещаний.</a:t>
            </a: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Зачастую это актовый или конференц-зал. На стенах необходимо предусмотреть места для крепления материалов.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962025" y="188343"/>
            <a:ext cx="66389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Проектный офис</a:t>
            </a: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691094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0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дальше?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0" y="1196752"/>
            <a:ext cx="9144000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263525"/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Работа по созданию карты текущего состояния полная </a:t>
            </a:r>
            <a:r>
              <a:rPr lang="ru-RU" sz="26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МУДА</a:t>
            </a: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если не будет использована для улучшения путем устранения потерь. </a:t>
            </a:r>
          </a:p>
        </p:txBody>
      </p:sp>
      <p:sp>
        <p:nvSpPr>
          <p:cNvPr id="10" name="Овал 9"/>
          <p:cNvSpPr/>
          <p:nvPr/>
        </p:nvSpPr>
        <p:spPr>
          <a:xfrm>
            <a:off x="35496" y="3429000"/>
            <a:ext cx="8964488" cy="2520280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971600" y="3645024"/>
            <a:ext cx="6984280" cy="432000"/>
          </a:xfrm>
          <a:prstGeom prst="roundRect">
            <a:avLst/>
          </a:prstGeom>
          <a:ln/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Составление карты будущего состояния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2"/>
          <p:cNvSpPr txBox="1">
            <a:spLocks/>
          </p:cNvSpPr>
          <p:nvPr/>
        </p:nvSpPr>
        <p:spPr bwMode="auto">
          <a:xfrm>
            <a:off x="1979712" y="4149080"/>
            <a:ext cx="2331368" cy="8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263525"/>
            <a:r>
              <a:rPr lang="ru-RU" sz="44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Цель</a:t>
            </a: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499992" y="4149080"/>
            <a:ext cx="0" cy="864096"/>
          </a:xfrm>
          <a:prstGeom prst="straightConnector1">
            <a:avLst/>
          </a:prstGeom>
          <a:ln w="57150">
            <a:solidFill>
              <a:srgbClr val="C0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Содержимое 2"/>
          <p:cNvSpPr txBox="1">
            <a:spLocks/>
          </p:cNvSpPr>
          <p:nvPr/>
        </p:nvSpPr>
        <p:spPr bwMode="auto">
          <a:xfrm>
            <a:off x="3563888" y="5013176"/>
            <a:ext cx="5328592" cy="855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263525"/>
            <a:r>
              <a:rPr lang="ru-RU" sz="2400" b="1" dirty="0" smtClean="0">
                <a:solidFill>
                  <a:srgbClr val="008000"/>
                </a:solidFill>
                <a:latin typeface="Arial" pitchFamily="34" charset="0"/>
                <a:cs typeface="Arial" pitchFamily="34" charset="0"/>
              </a:rPr>
              <a:t>Рабочий план и внедрения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101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3011324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5496" y="188688"/>
            <a:ext cx="8027783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Строим карту будущего состояния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8" name="Группа 17"/>
          <p:cNvGrpSpPr/>
          <p:nvPr/>
        </p:nvGrpSpPr>
        <p:grpSpPr>
          <a:xfrm>
            <a:off x="108439" y="3355874"/>
            <a:ext cx="8927123" cy="2665414"/>
            <a:chOff x="108439" y="2492375"/>
            <a:chExt cx="8927123" cy="2665414"/>
          </a:xfrm>
        </p:grpSpPr>
        <p:sp>
          <p:nvSpPr>
            <p:cNvPr id="19" name="Rectangle 5"/>
            <p:cNvSpPr>
              <a:spLocks noChangeArrowheads="1"/>
            </p:cNvSpPr>
            <p:nvPr/>
          </p:nvSpPr>
          <p:spPr bwMode="auto">
            <a:xfrm>
              <a:off x="108439" y="2492376"/>
              <a:ext cx="1510812" cy="26654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81569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1569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pPr algn="ctr">
                <a:defRPr/>
              </a:pPr>
              <a:r>
                <a:rPr lang="ru-RU" sz="2000" b="1" dirty="0"/>
                <a:t>Точно во </a:t>
              </a:r>
            </a:p>
            <a:p>
              <a:pPr algn="ctr">
                <a:defRPr/>
              </a:pPr>
              <a:r>
                <a:rPr lang="ru-RU" sz="2000" b="1" dirty="0"/>
                <a:t>время</a:t>
              </a:r>
              <a:r>
                <a:rPr lang="ru-RU" sz="2000" dirty="0"/>
                <a:t> </a:t>
              </a:r>
            </a:p>
            <a:p>
              <a:pPr algn="ctr">
                <a:spcBef>
                  <a:spcPct val="30000"/>
                </a:spcBef>
                <a:defRPr/>
              </a:pPr>
              <a:r>
                <a:rPr lang="ru-RU" dirty="0"/>
                <a:t>для всех </a:t>
              </a:r>
            </a:p>
            <a:p>
              <a:pPr algn="ctr">
                <a:defRPr/>
              </a:pPr>
              <a:r>
                <a:rPr lang="ru-RU" dirty="0"/>
                <a:t>процессов</a:t>
              </a:r>
            </a:p>
          </p:txBody>
        </p:sp>
        <p:sp>
          <p:nvSpPr>
            <p:cNvPr id="20" name="AutoShape 6"/>
            <p:cNvSpPr>
              <a:spLocks noChangeArrowheads="1"/>
            </p:cNvSpPr>
            <p:nvPr/>
          </p:nvSpPr>
          <p:spPr bwMode="auto">
            <a:xfrm rot="5400000">
              <a:off x="755467" y="3573036"/>
              <a:ext cx="2665413" cy="50409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1" name="Rectangle 7"/>
            <p:cNvSpPr>
              <a:spLocks noChangeArrowheads="1"/>
            </p:cNvSpPr>
            <p:nvPr/>
          </p:nvSpPr>
          <p:spPr bwMode="auto">
            <a:xfrm>
              <a:off x="2483827" y="2492376"/>
              <a:ext cx="3745523" cy="26654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85882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85882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anchor="ctr"/>
            <a:lstStyle/>
            <a:p>
              <a:pPr>
                <a:spcBef>
                  <a:spcPct val="60000"/>
                </a:spcBef>
                <a:buFontTx/>
                <a:buChar char="•"/>
                <a:defRPr/>
              </a:pPr>
              <a:r>
                <a:rPr lang="ru-RU" dirty="0"/>
                <a:t> </a:t>
              </a:r>
              <a:r>
                <a:rPr lang="ru-RU" b="1" dirty="0"/>
                <a:t>Нужный</a:t>
              </a:r>
              <a:r>
                <a:rPr lang="ru-RU" dirty="0"/>
                <a:t> продукт (информация)</a:t>
              </a:r>
            </a:p>
            <a:p>
              <a:pPr>
                <a:spcBef>
                  <a:spcPct val="60000"/>
                </a:spcBef>
                <a:buFontTx/>
                <a:buChar char="•"/>
                <a:defRPr/>
              </a:pPr>
              <a:r>
                <a:rPr lang="ru-RU" dirty="0"/>
                <a:t> </a:t>
              </a:r>
              <a:r>
                <a:rPr lang="ru-RU" b="1" dirty="0"/>
                <a:t>Нужного</a:t>
              </a:r>
              <a:r>
                <a:rPr lang="ru-RU" dirty="0"/>
                <a:t> качества </a:t>
              </a:r>
            </a:p>
            <a:p>
              <a:pPr>
                <a:spcBef>
                  <a:spcPct val="60000"/>
                </a:spcBef>
                <a:buFontTx/>
                <a:buChar char="•"/>
                <a:defRPr/>
              </a:pPr>
              <a:r>
                <a:rPr lang="ru-RU" dirty="0"/>
                <a:t> В </a:t>
              </a:r>
              <a:r>
                <a:rPr lang="ru-RU" b="1" dirty="0"/>
                <a:t>нужное</a:t>
              </a:r>
              <a:r>
                <a:rPr lang="ru-RU" dirty="0"/>
                <a:t> время</a:t>
              </a:r>
            </a:p>
            <a:p>
              <a:pPr>
                <a:spcBef>
                  <a:spcPct val="60000"/>
                </a:spcBef>
                <a:buFontTx/>
                <a:buChar char="•"/>
                <a:defRPr/>
              </a:pPr>
              <a:r>
                <a:rPr lang="ru-RU" dirty="0"/>
                <a:t> В </a:t>
              </a:r>
              <a:r>
                <a:rPr lang="ru-RU" b="1" dirty="0"/>
                <a:t>нужном</a:t>
              </a:r>
              <a:r>
                <a:rPr lang="ru-RU" dirty="0"/>
                <a:t> количестве</a:t>
              </a:r>
            </a:p>
            <a:p>
              <a:pPr>
                <a:spcBef>
                  <a:spcPct val="60000"/>
                </a:spcBef>
                <a:buFontTx/>
                <a:buChar char="•"/>
                <a:defRPr/>
              </a:pPr>
              <a:r>
                <a:rPr lang="ru-RU" dirty="0"/>
                <a:t> В </a:t>
              </a:r>
              <a:r>
                <a:rPr lang="ru-RU" b="1" dirty="0"/>
                <a:t>нужном</a:t>
              </a:r>
              <a:r>
                <a:rPr lang="ru-RU" dirty="0"/>
                <a:t> месте </a:t>
              </a:r>
            </a:p>
          </p:txBody>
        </p:sp>
        <p:sp>
          <p:nvSpPr>
            <p:cNvPr id="22" name="AutoShape 8"/>
            <p:cNvSpPr>
              <a:spLocks noChangeArrowheads="1"/>
            </p:cNvSpPr>
            <p:nvPr/>
          </p:nvSpPr>
          <p:spPr bwMode="auto">
            <a:xfrm rot="5400000">
              <a:off x="5362636" y="3573036"/>
              <a:ext cx="2665413" cy="504092"/>
            </a:xfrm>
            <a:prstGeom prst="triangle">
              <a:avLst>
                <a:gd name="adj" fmla="val 50000"/>
              </a:avLst>
            </a:prstGeom>
            <a:solidFill>
              <a:schemeClr val="accent1"/>
            </a:solidFill>
            <a:ln w="9525">
              <a:solidFill>
                <a:schemeClr val="tx1"/>
              </a:solidFill>
              <a:miter lim="800000"/>
              <a:headEnd/>
              <a:tailEnd/>
            </a:ln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23" name="Rectangle 9"/>
            <p:cNvSpPr>
              <a:spLocks noChangeArrowheads="1"/>
            </p:cNvSpPr>
            <p:nvPr/>
          </p:nvSpPr>
          <p:spPr bwMode="auto">
            <a:xfrm>
              <a:off x="7090997" y="2492376"/>
              <a:ext cx="1944565" cy="2665413"/>
            </a:xfrm>
            <a:prstGeom prst="rect">
              <a:avLst/>
            </a:prstGeom>
            <a:gradFill rotWithShape="1">
              <a:gsLst>
                <a:gs pos="0">
                  <a:schemeClr val="accent1">
                    <a:gamma/>
                    <a:shade val="76078"/>
                    <a:invGamma/>
                  </a:schemeClr>
                </a:gs>
                <a:gs pos="50000">
                  <a:schemeClr val="accent1"/>
                </a:gs>
                <a:gs pos="100000">
                  <a:schemeClr val="accent1">
                    <a:gamma/>
                    <a:shade val="76078"/>
                    <a:invGamma/>
                  </a:schemeClr>
                </a:gs>
              </a:gsLst>
              <a:lin ang="5400000" scaled="1"/>
            </a:gradFill>
            <a:ln w="9525">
              <a:solidFill>
                <a:schemeClr val="tx1"/>
              </a:solidFill>
              <a:miter lim="800000"/>
              <a:headEnd/>
              <a:tailEnd/>
            </a:ln>
            <a:effectLst/>
          </p:spPr>
          <p:txBody>
            <a:bodyPr lIns="54000" rIns="54000" anchor="ctr"/>
            <a:lstStyle/>
            <a:p>
              <a:pPr algn="ctr">
                <a:defRPr/>
              </a:pPr>
              <a:r>
                <a:rPr lang="ru-RU" dirty="0"/>
                <a:t>Удовлетворение </a:t>
              </a:r>
              <a:r>
                <a:rPr lang="ru-RU" b="1" dirty="0"/>
                <a:t>требований</a:t>
              </a:r>
              <a:r>
                <a:rPr lang="ru-RU" dirty="0"/>
                <a:t> </a:t>
              </a:r>
              <a:r>
                <a:rPr lang="ru-RU" b="1" dirty="0" smtClean="0"/>
                <a:t>пациентов</a:t>
              </a:r>
              <a:endParaRPr lang="ru-RU" b="1" dirty="0"/>
            </a:p>
          </p:txBody>
        </p:sp>
      </p:grpSp>
      <p:sp>
        <p:nvSpPr>
          <p:cNvPr id="25" name="Прямоугольник 24"/>
          <p:cNvSpPr/>
          <p:nvPr/>
        </p:nvSpPr>
        <p:spPr>
          <a:xfrm>
            <a:off x="539552" y="1340768"/>
            <a:ext cx="7344816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Постоянная ориентация на пациента– главный принцип, используемый при формировании  будущего состояния потока создания ценности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102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46579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5496" y="188640"/>
            <a:ext cx="8208912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Направление оптимизации процесса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>
          <a:xfrm>
            <a:off x="205680" y="1124744"/>
            <a:ext cx="8686800" cy="3000375"/>
          </a:xfrm>
          <a:prstGeom prst="rect">
            <a:avLst/>
          </a:prstGeom>
        </p:spPr>
        <p:txBody>
          <a:bodyPr/>
          <a:lstStyle/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Выстраивание непрерывного потока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Создание вытягивающей системы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Устранение потерь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Выравнивание этапов процесса, балансировка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Совмещение этапов процесса</a:t>
            </a:r>
          </a:p>
          <a:p>
            <a:pPr marL="342900" marR="0" lvl="0" indent="-342900" algn="l" defTabSz="914400" rtl="0" eaLnBrk="1" fontAlgn="auto" latinLnBrk="0" hangingPunct="1">
              <a:lnSpc>
                <a:spcPct val="114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Char char="Ø"/>
              <a:tabLst/>
              <a:defRPr/>
            </a:pPr>
            <a:r>
              <a:rPr kumimoji="0" lang="ru-RU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Ускорение всех этапов процесса 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 2" pitchFamily="18" charset="2"/>
              <a:buNone/>
              <a:tabLst/>
              <a:defRPr/>
            </a:pPr>
            <a:endParaRPr kumimoji="0" lang="ru-RU" sz="3200" i="0" u="none" strike="noStrike" kern="1200" cap="none" spc="0" normalizeH="0" baseline="0" noProof="0" dirty="0" smtClean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Содержимое 2"/>
          <p:cNvSpPr txBox="1">
            <a:spLocks/>
          </p:cNvSpPr>
          <p:nvPr/>
        </p:nvSpPr>
        <p:spPr bwMode="auto">
          <a:xfrm>
            <a:off x="205680" y="4221088"/>
            <a:ext cx="8686800" cy="1785937"/>
          </a:xfrm>
          <a:prstGeom prst="rect">
            <a:avLst/>
          </a:prstGeom>
          <a:noFill/>
          <a:ln w="19050">
            <a:solidFill>
              <a:srgbClr val="FF0000"/>
            </a:solidFill>
            <a:miter lim="800000"/>
            <a:headEnd/>
            <a:tailEnd/>
          </a:ln>
        </p:spPr>
        <p:txBody>
          <a:bodyPr/>
          <a:lstStyle/>
          <a:p>
            <a:pPr algn="ctr" eaLnBrk="0" hangingPunct="0">
              <a:lnSpc>
                <a:spcPct val="114000"/>
              </a:lnSpc>
              <a:spcBef>
                <a:spcPct val="20000"/>
              </a:spcBef>
              <a:buClr>
                <a:schemeClr val="accent1"/>
              </a:buClr>
              <a:buSzPct val="70000"/>
              <a:buFont typeface="Wingdings 2" pitchFamily="18" charset="2"/>
              <a:buNone/>
            </a:pPr>
            <a:r>
              <a:rPr lang="ru-RU" sz="2400" b="1" dirty="0">
                <a:solidFill>
                  <a:srgbClr val="0000FF"/>
                </a:solidFill>
                <a:latin typeface="Calibri" pitchFamily="34" charset="0"/>
              </a:rPr>
              <a:t>Деятельность по совершенствованию </a:t>
            </a:r>
            <a:r>
              <a:rPr lang="ru-RU" sz="2400" b="1" dirty="0" smtClean="0">
                <a:solidFill>
                  <a:srgbClr val="0000FF"/>
                </a:solidFill>
                <a:latin typeface="Calibri" pitchFamily="34" charset="0"/>
              </a:rPr>
              <a:t>потока непрерывна </a:t>
            </a:r>
            <a:r>
              <a:rPr lang="ru-RU" sz="2400" b="1" dirty="0">
                <a:solidFill>
                  <a:srgbClr val="0000FF"/>
                </a:solidFill>
                <a:latin typeface="Calibri" pitchFamily="34" charset="0"/>
              </a:rPr>
              <a:t>и может привести, в конечном счете, к такому идеальному состоянию, при котором отпадает необходимость выполнения </a:t>
            </a:r>
            <a:r>
              <a:rPr lang="ru-RU" sz="2400" b="1" dirty="0" smtClean="0">
                <a:solidFill>
                  <a:srgbClr val="0000FF"/>
                </a:solidFill>
                <a:latin typeface="Calibri" pitchFamily="34" charset="0"/>
              </a:rPr>
              <a:t>некоторых операций.</a:t>
            </a:r>
            <a:endParaRPr lang="ru-RU" sz="2400" b="1" dirty="0">
              <a:solidFill>
                <a:srgbClr val="0000FF"/>
              </a:solidFill>
              <a:latin typeface="Calibri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103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67584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5496" y="188640"/>
            <a:ext cx="8208912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3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делает поток создания ценности бережливым</a:t>
            </a:r>
            <a:endParaRPr lang="ru-RU" sz="23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/>
          <p:cNvPicPr>
            <a:picLocks noChangeAspect="1" noChangeArrowheads="1"/>
          </p:cNvPicPr>
          <p:nvPr/>
        </p:nvPicPr>
        <p:blipFill rotWithShape="1">
          <a:blip r:embed="rId3" cstate="screen"/>
          <a:srcRect t="19222"/>
          <a:stretch/>
        </p:blipFill>
        <p:spPr bwMode="auto">
          <a:xfrm>
            <a:off x="834234" y="2105025"/>
            <a:ext cx="7488832" cy="401096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104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1248697" y="2300748"/>
            <a:ext cx="6784258" cy="943897"/>
          </a:xfrm>
          <a:prstGeom prst="rect">
            <a:avLst/>
          </a:prstGeom>
          <a:noFill/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bg1"/>
              </a:solidFill>
            </a:endParaRPr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38250" y="2330245"/>
            <a:ext cx="6667500" cy="9144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247650" y="1228785"/>
            <a:ext cx="864870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Работайте в соответствии с </a:t>
            </a:r>
          </a:p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вашим временем такта</a:t>
            </a:r>
            <a:endParaRPr lang="ru-RU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8861941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5496" y="188640"/>
            <a:ext cx="8208912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Что делает поток создания ценности бережливым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 rotWithShape="1">
          <a:blip r:embed="rId3" cstate="screen"/>
          <a:srcRect t="18686" b="-906"/>
          <a:stretch/>
        </p:blipFill>
        <p:spPr bwMode="auto">
          <a:xfrm>
            <a:off x="683568" y="2162175"/>
            <a:ext cx="7560840" cy="3931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105</a:t>
            </a:fld>
            <a:endParaRPr lang="ru-RU"/>
          </a:p>
        </p:txBody>
      </p:sp>
      <p:sp>
        <p:nvSpPr>
          <p:cNvPr id="3" name="TextBox 2"/>
          <p:cNvSpPr txBox="1"/>
          <p:nvPr/>
        </p:nvSpPr>
        <p:spPr>
          <a:xfrm>
            <a:off x="190500" y="1266825"/>
            <a:ext cx="8648700" cy="12926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Создавайте непрерывный поток, где только возможно. Стандартизируйте и визуализируйте операций.</a:t>
            </a: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946931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106</a:t>
            </a:fld>
            <a:endParaRPr lang="ru-RU"/>
          </a:p>
        </p:txBody>
      </p:sp>
      <p:sp>
        <p:nvSpPr>
          <p:cNvPr id="5" name="TextBox 4"/>
          <p:cNvSpPr txBox="1"/>
          <p:nvPr/>
        </p:nvSpPr>
        <p:spPr>
          <a:xfrm>
            <a:off x="1228725" y="198596"/>
            <a:ext cx="6638925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Видео Рубашка</a:t>
            </a: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" name="Футболка.mpg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1514475" y="1071561"/>
            <a:ext cx="6838950" cy="5129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97637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2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"/>
                  </p:tgtEl>
                </p:cond>
              </p:nextCondLst>
            </p:seq>
          </p:childTnLst>
        </p:cTn>
      </p:par>
    </p:tnLst>
  </p:timing>
</p:sld>
</file>

<file path=ppt/slides/slide10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0" y="1005691"/>
            <a:ext cx="8856663" cy="54476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</a:rPr>
              <a:t>5S</a:t>
            </a:r>
            <a:endParaRPr lang="en-US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en-US" sz="2000" b="1" dirty="0">
                <a:solidFill>
                  <a:srgbClr val="0000FF"/>
                </a:solidFill>
                <a:latin typeface="Arial" pitchFamily="34" charset="0"/>
              </a:rPr>
              <a:t>TPM</a:t>
            </a: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en-US" sz="2000" b="1" dirty="0">
                <a:solidFill>
                  <a:srgbClr val="0000FF"/>
                </a:solidFill>
                <a:latin typeface="Arial" pitchFamily="34" charset="0"/>
              </a:rPr>
              <a:t>SMED</a:t>
            </a:r>
            <a:endParaRPr lang="ru-RU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Кайзен</a:t>
            </a:r>
            <a:endParaRPr lang="en-US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Стандартизация</a:t>
            </a: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Визуализация </a:t>
            </a: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 err="1">
                <a:solidFill>
                  <a:srgbClr val="0000FF"/>
                </a:solidFill>
                <a:latin typeface="Arial" pitchFamily="34" charset="0"/>
              </a:rPr>
              <a:t>Канбан</a:t>
            </a:r>
            <a:endParaRPr lang="ru-RU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Система </a:t>
            </a:r>
            <a:r>
              <a:rPr lang="ru-RU" sz="2000" b="1" dirty="0" err="1">
                <a:solidFill>
                  <a:srgbClr val="0000FF"/>
                </a:solidFill>
                <a:latin typeface="Arial" pitchFamily="34" charset="0"/>
              </a:rPr>
              <a:t>Андон</a:t>
            </a:r>
            <a:endParaRPr lang="ru-RU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 err="1">
                <a:solidFill>
                  <a:srgbClr val="0000FF"/>
                </a:solidFill>
                <a:latin typeface="Arial" pitchFamily="34" charset="0"/>
              </a:rPr>
              <a:t>Пока-йока</a:t>
            </a:r>
            <a:endParaRPr lang="ru-RU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Встроенное качество</a:t>
            </a:r>
          </a:p>
          <a:p>
            <a:pPr marL="914400" lvl="1" indent="-457200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и т.д.</a:t>
            </a:r>
          </a:p>
          <a:p>
            <a:pPr marL="457200" indent="-457200">
              <a:buFontTx/>
              <a:buAutoNum type="arabicPeriod"/>
              <a:defRPr/>
            </a:pPr>
            <a:endParaRPr lang="ru-RU" b="1" i="1" dirty="0">
              <a:solidFill>
                <a:srgbClr val="0000FF"/>
              </a:solidFill>
              <a:latin typeface="Arial" pitchFamily="34" charset="0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16238" y="3357563"/>
            <a:ext cx="1800225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43213" y="5805488"/>
            <a:ext cx="36004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7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43438" y="2708275"/>
            <a:ext cx="1584325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8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08175" y="1484313"/>
            <a:ext cx="3167063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9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940425" y="1341438"/>
            <a:ext cx="2600325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Рисунок 120" descr="wheels_AndonBoard2002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443663" y="3429000"/>
            <a:ext cx="20113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30"/>
          <p:cNvGrpSpPr>
            <a:grpSpLocks/>
          </p:cNvGrpSpPr>
          <p:nvPr/>
        </p:nvGrpSpPr>
        <p:grpSpPr bwMode="auto">
          <a:xfrm>
            <a:off x="4284663" y="4221163"/>
            <a:ext cx="1800225" cy="1217612"/>
            <a:chOff x="4283968" y="4221088"/>
            <a:chExt cx="1800200" cy="1217454"/>
          </a:xfrm>
        </p:grpSpPr>
        <p:pic>
          <p:nvPicPr>
            <p:cNvPr id="31759" name="Рисунок 127" descr="кан.png"/>
            <p:cNvPicPr>
              <a:picLocks noChangeAspect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4283968" y="4396170"/>
              <a:ext cx="1800200" cy="1042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60" name="TextBox 128"/>
            <p:cNvSpPr txBox="1">
              <a:spLocks noChangeArrowheads="1"/>
            </p:cNvSpPr>
            <p:nvPr/>
          </p:nvSpPr>
          <p:spPr bwMode="auto">
            <a:xfrm>
              <a:off x="4572000" y="4221088"/>
              <a:ext cx="1300495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900"/>
                <a:t>Карточка - Канбан</a:t>
              </a:r>
            </a:p>
          </p:txBody>
        </p:sp>
      </p:grpSp>
      <p:sp>
        <p:nvSpPr>
          <p:cNvPr id="31755" name="TextBox 131"/>
          <p:cNvSpPr txBox="1">
            <a:spLocks noChangeArrowheads="1"/>
          </p:cNvSpPr>
          <p:nvPr/>
        </p:nvSpPr>
        <p:spPr bwMode="auto">
          <a:xfrm>
            <a:off x="7164388" y="3429000"/>
            <a:ext cx="14398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400" b="1">
                <a:solidFill>
                  <a:schemeClr val="bg1"/>
                </a:solidFill>
              </a:rPr>
              <a:t>Доска Андон</a:t>
            </a:r>
            <a:endParaRPr lang="ru-RU" sz="1400">
              <a:solidFill>
                <a:schemeClr val="bg1"/>
              </a:solidFill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353425" y="6226175"/>
            <a:ext cx="4762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bg1"/>
                </a:solidFill>
                <a:latin typeface="+mn-lt"/>
              </a:rPr>
              <a:t>30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496" y="188640"/>
            <a:ext cx="8136904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устранения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107</a:t>
            </a:fld>
            <a:endParaRPr lang="ru-RU"/>
          </a:p>
        </p:txBody>
      </p:sp>
      <p:sp>
        <p:nvSpPr>
          <p:cNvPr id="18" name="Прямоугольник 17"/>
          <p:cNvSpPr/>
          <p:nvPr/>
        </p:nvSpPr>
        <p:spPr>
          <a:xfrm>
            <a:off x="318861" y="1005691"/>
            <a:ext cx="2192110" cy="488723"/>
          </a:xfrm>
          <a:prstGeom prst="rect">
            <a:avLst/>
          </a:prstGeom>
          <a:noFill/>
          <a:ln w="412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465815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3294994" y="203448"/>
            <a:ext cx="28377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1" hangingPunct="1">
              <a:spcBef>
                <a:spcPct val="50000"/>
              </a:spcBef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Что такое «</a:t>
            </a: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</a:t>
            </a:r>
            <a:r>
              <a:rPr lang="en-US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»</a:t>
            </a:r>
            <a:endParaRPr lang="en-GB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1259632" y="2586754"/>
            <a:ext cx="6292635" cy="3712445"/>
            <a:chOff x="971600" y="2060944"/>
            <a:chExt cx="7272808" cy="4320384"/>
          </a:xfrm>
        </p:grpSpPr>
        <p:pic>
          <p:nvPicPr>
            <p:cNvPr id="8194" name="Picture 2"/>
            <p:cNvPicPr>
              <a:picLocks noChangeAspect="1" noChangeArrowheads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971600" y="2060944"/>
              <a:ext cx="7272808" cy="432038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sp>
          <p:nvSpPr>
            <p:cNvPr id="2" name="TextBox 1"/>
            <p:cNvSpPr txBox="1"/>
            <p:nvPr/>
          </p:nvSpPr>
          <p:spPr>
            <a:xfrm>
              <a:off x="3347864" y="2247255"/>
              <a:ext cx="864096" cy="492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1.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5004048" y="3444558"/>
              <a:ext cx="864096" cy="492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2.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1" name="TextBox 10"/>
            <p:cNvSpPr txBox="1"/>
            <p:nvPr/>
          </p:nvSpPr>
          <p:spPr>
            <a:xfrm>
              <a:off x="4644008" y="4941168"/>
              <a:ext cx="864096" cy="492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3.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2" name="TextBox 11"/>
            <p:cNvSpPr txBox="1"/>
            <p:nvPr/>
          </p:nvSpPr>
          <p:spPr>
            <a:xfrm>
              <a:off x="1835696" y="4941168"/>
              <a:ext cx="864096" cy="492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4.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13" name="TextBox 12"/>
            <p:cNvSpPr txBox="1"/>
            <p:nvPr/>
          </p:nvSpPr>
          <p:spPr>
            <a:xfrm>
              <a:off x="1403648" y="3429000"/>
              <a:ext cx="864096" cy="49282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2400" b="1" dirty="0" smtClean="0">
                  <a:latin typeface="Arial" panose="020B0604020202020204" pitchFamily="34" charset="0"/>
                  <a:cs typeface="Arial" panose="020B0604020202020204" pitchFamily="34" charset="0"/>
                </a:rPr>
                <a:t>5.</a:t>
              </a:r>
              <a:endParaRPr lang="ru-RU" sz="2400" b="1" dirty="0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14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108</a:t>
            </a:fld>
            <a:endParaRPr lang="ru-RU" altLang="ru-RU" sz="16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11560" y="869208"/>
            <a:ext cx="8341940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5S – это пять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взаимосвязанных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принципов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 рабочего пространства, направленных на мотивацию и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вовлечение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персонала в процесс улучшения продукции, процессов, системы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менеджмента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организации, снижение потерь, повышение безопасности и удобства в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работе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195401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611560" y="180586"/>
            <a:ext cx="8136904" cy="37856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 – сортировка</a:t>
            </a:r>
            <a:r>
              <a:rPr lang="ru-RU" sz="24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u="sng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400" u="sng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</a:t>
            </a:r>
            <a:r>
              <a:rPr lang="ru-RU" sz="24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  <a:r>
              <a:rPr lang="ru-RU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Освободить рабочее пространство </a:t>
            </a:r>
            <a:r>
              <a:rPr lang="ru-RU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от  </a:t>
            </a:r>
            <a:r>
              <a:rPr lang="ru-RU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ненужных предметов и </a:t>
            </a:r>
            <a:r>
              <a:rPr lang="ru-RU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документов, бумаги </a:t>
            </a:r>
            <a:r>
              <a:rPr lang="ru-RU" sz="24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 канцтоваров, орг.техники и т.д., которые не используются в работе или их количество превышает необходимую потребность</a:t>
            </a:r>
            <a:r>
              <a:rPr lang="ru-RU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algn="just"/>
            <a:r>
              <a:rPr lang="ru-RU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Очистить от пыли и мусора.</a:t>
            </a:r>
          </a:p>
          <a:p>
            <a:pPr algn="just"/>
            <a:endParaRPr lang="ru-RU" sz="24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endParaRPr lang="ru-RU" sz="24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/>
          </p:nvPr>
        </p:nvGraphicFramePr>
        <p:xfrm>
          <a:off x="4932040" y="2781650"/>
          <a:ext cx="3803461" cy="388771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0180" name="Photo Editor Photo" r:id="rId3" imgW="8573697" imgH="10717121" progId="MSPhotoEd.3">
                  <p:embed/>
                </p:oleObj>
              </mc:Choice>
              <mc:Fallback>
                <p:oleObj name="Photo Editor Photo" r:id="rId3" imgW="8573697" imgH="10717121" progId="MSPhotoEd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4932040" y="2781650"/>
                        <a:ext cx="3803461" cy="3887710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7" name="AutoShape 21"/>
          <p:cNvSpPr>
            <a:spLocks noChangeArrowheads="1"/>
          </p:cNvSpPr>
          <p:nvPr/>
        </p:nvSpPr>
        <p:spPr bwMode="auto">
          <a:xfrm flipH="1">
            <a:off x="2195736" y="4005064"/>
            <a:ext cx="2641972" cy="1296144"/>
          </a:xfrm>
          <a:prstGeom prst="wedgeRoundRectCallout">
            <a:avLst>
              <a:gd name="adj1" fmla="val -93001"/>
              <a:gd name="adj2" fmla="val -52557"/>
              <a:gd name="adj3" fmla="val 16667"/>
            </a:avLst>
          </a:prstGeom>
          <a:solidFill>
            <a:schemeClr val="bg1">
              <a:lumMod val="75000"/>
            </a:schemeClr>
          </a:solidFill>
          <a:ln w="25400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n-US"/>
          </a:p>
        </p:txBody>
      </p:sp>
      <p:sp>
        <p:nvSpPr>
          <p:cNvPr id="8" name="Rectangle 22"/>
          <p:cNvSpPr>
            <a:spLocks noChangeArrowheads="1"/>
          </p:cNvSpPr>
          <p:nvPr/>
        </p:nvSpPr>
        <p:spPr bwMode="auto">
          <a:xfrm>
            <a:off x="2527192" y="4327411"/>
            <a:ext cx="2188824" cy="757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92075" tIns="46038" rIns="92075" bIns="46038">
            <a:spAutoFit/>
          </a:bodyPr>
          <a:lstStyle/>
          <a:p>
            <a:pPr>
              <a:lnSpc>
                <a:spcPct val="90000"/>
              </a:lnSpc>
            </a:pPr>
            <a:r>
              <a:rPr lang="ru-RU" sz="2400" b="1" i="1" dirty="0">
                <a:solidFill>
                  <a:srgbClr val="2015F7"/>
                </a:solidFill>
              </a:rPr>
              <a:t>Подожди</a:t>
            </a:r>
            <a:r>
              <a:rPr lang="en-US" sz="2400" b="1" i="1" dirty="0">
                <a:solidFill>
                  <a:srgbClr val="2015F7"/>
                </a:solidFill>
                <a:latin typeface="Arial Narrow" pitchFamily="34" charset="0"/>
              </a:rPr>
              <a:t> . . . </a:t>
            </a:r>
            <a:r>
              <a:rPr lang="ru-RU" sz="2400" b="1" i="1" dirty="0">
                <a:solidFill>
                  <a:srgbClr val="2015F7"/>
                </a:solidFill>
              </a:rPr>
              <a:t>Я найду</a:t>
            </a:r>
            <a:r>
              <a:rPr lang="en-US" sz="2400" b="1" i="1" dirty="0">
                <a:solidFill>
                  <a:srgbClr val="2015F7"/>
                </a:solidFill>
                <a:latin typeface="Arial Narrow" pitchFamily="34" charset="0"/>
              </a:rPr>
              <a:t>!</a:t>
            </a:r>
          </a:p>
        </p:txBody>
      </p:sp>
      <p:sp>
        <p:nvSpPr>
          <p:cNvPr id="11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109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081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11</a:t>
            </a:fld>
            <a:endParaRPr lang="ru-RU"/>
          </a:p>
        </p:txBody>
      </p:sp>
      <p:pic>
        <p:nvPicPr>
          <p:cNvPr id="1433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598" y="1132114"/>
            <a:ext cx="8929573" cy="435473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Прямоугольник 5"/>
          <p:cNvSpPr/>
          <p:nvPr/>
        </p:nvSpPr>
        <p:spPr>
          <a:xfrm>
            <a:off x="428176" y="176058"/>
            <a:ext cx="78395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Примеры визуализации</a:t>
            </a:r>
            <a:endParaRPr lang="ru-RU" sz="28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65711545"/>
      </p:ext>
    </p:extLst>
  </p:cSld>
  <p:clrMapOvr>
    <a:masterClrMapping/>
  </p:clrMapOvr>
</p:sld>
</file>

<file path=ppt/slides/slide1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700808"/>
            <a:ext cx="5112568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dirty="0" smtClean="0">
                <a:solidFill>
                  <a:srgbClr val="0000FF"/>
                </a:solidFill>
              </a:rPr>
              <a:t>- </a:t>
            </a:r>
            <a:r>
              <a:rPr lang="ru-RU" sz="2200" dirty="0">
                <a:solidFill>
                  <a:srgbClr val="0000FF"/>
                </a:solidFill>
              </a:rPr>
              <a:t>документы и информация;</a:t>
            </a:r>
          </a:p>
          <a:p>
            <a:r>
              <a:rPr lang="ru-RU" sz="2200" dirty="0" smtClean="0">
                <a:solidFill>
                  <a:srgbClr val="0000FF"/>
                </a:solidFill>
              </a:rPr>
              <a:t>- канцтовары</a:t>
            </a:r>
            <a:r>
              <a:rPr lang="ru-RU" sz="2200" dirty="0">
                <a:solidFill>
                  <a:srgbClr val="0000FF"/>
                </a:solidFill>
              </a:rPr>
              <a:t>, материалы </a:t>
            </a:r>
            <a:r>
              <a:rPr lang="ru-RU" sz="2200" dirty="0" smtClean="0">
                <a:solidFill>
                  <a:srgbClr val="0000FF"/>
                </a:solidFill>
              </a:rPr>
              <a:t>и</a:t>
            </a:r>
          </a:p>
          <a:p>
            <a:r>
              <a:rPr lang="ru-RU" sz="2200" dirty="0" smtClean="0">
                <a:solidFill>
                  <a:srgbClr val="0000FF"/>
                </a:solidFill>
              </a:rPr>
              <a:t>прочие </a:t>
            </a:r>
            <a:r>
              <a:rPr lang="ru-RU" sz="2200" dirty="0">
                <a:solidFill>
                  <a:srgbClr val="0000FF"/>
                </a:solidFill>
              </a:rPr>
              <a:t>офисные принадлежности;</a:t>
            </a:r>
          </a:p>
          <a:p>
            <a:r>
              <a:rPr lang="ru-RU" sz="2200" dirty="0" smtClean="0">
                <a:solidFill>
                  <a:srgbClr val="0000FF"/>
                </a:solidFill>
              </a:rPr>
              <a:t>- компьютеры </a:t>
            </a:r>
            <a:r>
              <a:rPr lang="ru-RU" sz="2200" dirty="0">
                <a:solidFill>
                  <a:srgbClr val="0000FF"/>
                </a:solidFill>
              </a:rPr>
              <a:t>и оргтехника</a:t>
            </a:r>
            <a:r>
              <a:rPr lang="ru-RU" sz="2200" dirty="0" smtClean="0">
                <a:solidFill>
                  <a:srgbClr val="0000FF"/>
                </a:solidFill>
              </a:rPr>
              <a:t>.</a:t>
            </a:r>
          </a:p>
          <a:p>
            <a:endParaRPr lang="ru-RU" sz="2200" dirty="0" smtClean="0">
              <a:solidFill>
                <a:srgbClr val="0000FF"/>
              </a:solidFill>
            </a:endParaRPr>
          </a:p>
        </p:txBody>
      </p:sp>
      <p:sp>
        <p:nvSpPr>
          <p:cNvPr id="9" name="Номер слайда 26"/>
          <p:cNvSpPr txBox="1">
            <a:spLocks/>
          </p:cNvSpPr>
          <p:nvPr/>
        </p:nvSpPr>
        <p:spPr bwMode="auto">
          <a:xfrm>
            <a:off x="6926263" y="6434824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110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3991123"/>
            <a:ext cx="4572000" cy="246221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ru-RU" sz="2200" dirty="0" smtClean="0">
                <a:solidFill>
                  <a:srgbClr val="0000FF"/>
                </a:solidFill>
              </a:rPr>
              <a:t>- </a:t>
            </a:r>
            <a:r>
              <a:rPr lang="ru-RU" sz="2200" dirty="0">
                <a:solidFill>
                  <a:srgbClr val="0000FF"/>
                </a:solidFill>
              </a:rPr>
              <a:t>рабочий стол, тумбочки, лотки, папки в компьютере;</a:t>
            </a:r>
          </a:p>
          <a:p>
            <a:r>
              <a:rPr lang="ru-RU" sz="2200" dirty="0">
                <a:solidFill>
                  <a:srgbClr val="0000FF"/>
                </a:solidFill>
              </a:rPr>
              <a:t>- полки и шкафы;</a:t>
            </a:r>
          </a:p>
          <a:p>
            <a:r>
              <a:rPr lang="ru-RU" sz="2200" dirty="0">
                <a:solidFill>
                  <a:srgbClr val="0000FF"/>
                </a:solidFill>
              </a:rPr>
              <a:t>- подставки и стеллажи;</a:t>
            </a:r>
          </a:p>
          <a:p>
            <a:r>
              <a:rPr lang="ru-RU" sz="2200" dirty="0">
                <a:solidFill>
                  <a:srgbClr val="0000FF"/>
                </a:solidFill>
              </a:rPr>
              <a:t>- полы, подоконники и места за перегородками;</a:t>
            </a:r>
          </a:p>
          <a:p>
            <a:r>
              <a:rPr lang="ru-RU" sz="2200" dirty="0">
                <a:solidFill>
                  <a:srgbClr val="0000FF"/>
                </a:solidFill>
              </a:rPr>
              <a:t>- стенды и доски объявлений.</a:t>
            </a:r>
          </a:p>
        </p:txBody>
      </p:sp>
      <p:sp>
        <p:nvSpPr>
          <p:cNvPr id="11" name="Прямоугольник 10"/>
          <p:cNvSpPr/>
          <p:nvPr/>
        </p:nvSpPr>
        <p:spPr>
          <a:xfrm>
            <a:off x="694556" y="3574177"/>
            <a:ext cx="8413948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200" b="1" dirty="0">
                <a:solidFill>
                  <a:srgbClr val="0000FF"/>
                </a:solidFill>
              </a:rPr>
              <a:t>Места, требующие особого внимания </a:t>
            </a:r>
            <a:r>
              <a:rPr lang="ru-RU" sz="2200" b="1" dirty="0" smtClean="0">
                <a:solidFill>
                  <a:srgbClr val="0000FF"/>
                </a:solidFill>
              </a:rPr>
              <a:t>при </a:t>
            </a:r>
            <a:r>
              <a:rPr lang="ru-RU" sz="2200" b="1" dirty="0">
                <a:solidFill>
                  <a:srgbClr val="0000FF"/>
                </a:solidFill>
              </a:rPr>
              <a:t>внедрении 1 S: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2771800" y="1124744"/>
            <a:ext cx="3929922" cy="43088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200" b="1" dirty="0">
                <a:solidFill>
                  <a:srgbClr val="0000FF"/>
                </a:solidFill>
              </a:rPr>
              <a:t>Что подлежит сортировке:</a:t>
            </a: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556792"/>
            <a:ext cx="3024336" cy="1899355"/>
          </a:xfrm>
          <a:prstGeom prst="rect">
            <a:avLst/>
          </a:prstGeom>
          <a:noFill/>
          <a:ln w="9525">
            <a:solidFill>
              <a:srgbClr val="2015F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2940323" y="192638"/>
            <a:ext cx="3195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 – </a:t>
            </a: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сортировка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70153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1132289"/>
            <a:ext cx="8708456" cy="280076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u="sng" dirty="0" smtClean="0">
                <a:solidFill>
                  <a:srgbClr val="0000FF"/>
                </a:solidFill>
              </a:rPr>
              <a:t>Действия</a:t>
            </a:r>
            <a:r>
              <a:rPr lang="ru-RU" sz="2200" u="sng" dirty="0">
                <a:solidFill>
                  <a:srgbClr val="0000FF"/>
                </a:solidFill>
              </a:rPr>
              <a:t>:</a:t>
            </a:r>
            <a:r>
              <a:rPr lang="ru-RU" sz="2200" dirty="0">
                <a:solidFill>
                  <a:srgbClr val="0000FF"/>
                </a:solidFill>
              </a:rPr>
              <a:t>  отсортировать все НУЖНОЕ от НЕНУЖНОГО  (оставить только то, что необходимо и в том количестве, сколько необходимо), </a:t>
            </a:r>
            <a:r>
              <a:rPr lang="ru-RU" sz="2200" dirty="0" smtClean="0">
                <a:solidFill>
                  <a:srgbClr val="0000FF"/>
                </a:solidFill>
              </a:rPr>
              <a:t>руководствуясь </a:t>
            </a:r>
            <a:r>
              <a:rPr lang="ru-RU" sz="2200" dirty="0">
                <a:solidFill>
                  <a:srgbClr val="0000FF"/>
                </a:solidFill>
              </a:rPr>
              <a:t>принципом: «Если сомневаешься, выбрасывай». </a:t>
            </a:r>
          </a:p>
          <a:p>
            <a:pPr algn="just"/>
            <a:r>
              <a:rPr lang="ru-RU" sz="2200" dirty="0">
                <a:solidFill>
                  <a:srgbClr val="0000FF"/>
                </a:solidFill>
              </a:rPr>
              <a:t>Основные действия:</a:t>
            </a:r>
          </a:p>
          <a:p>
            <a:pPr algn="just"/>
            <a:r>
              <a:rPr lang="ru-RU" sz="2200" dirty="0" smtClean="0">
                <a:solidFill>
                  <a:srgbClr val="0000FF"/>
                </a:solidFill>
              </a:rPr>
              <a:t>1.1. Сортировка </a:t>
            </a:r>
            <a:r>
              <a:rPr lang="ru-RU" sz="2200" dirty="0">
                <a:solidFill>
                  <a:srgbClr val="0000FF"/>
                </a:solidFill>
              </a:rPr>
              <a:t>начинается с кампании «красных ярлычков». На документы и предметы, которые не нужны, прикрепить красные ярлычки. </a:t>
            </a:r>
            <a:endParaRPr lang="ru-RU" sz="2200" dirty="0" smtClean="0">
              <a:solidFill>
                <a:srgbClr val="0000FF"/>
              </a:solidFill>
            </a:endParaRPr>
          </a:p>
        </p:txBody>
      </p:sp>
      <p:pic>
        <p:nvPicPr>
          <p:cNvPr id="8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85097" y="4149080"/>
            <a:ext cx="1874735" cy="2282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Красный ярлык"/>
          <p:cNvPicPr/>
          <p:nvPr/>
        </p:nvPicPr>
        <p:blipFill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63000"/>
                    </a14:imgEffect>
                    <a14:imgEffect>
                      <a14:brightnessContrast bright="-3000" contrast="56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4211960" y="4149080"/>
            <a:ext cx="3528392" cy="2282812"/>
          </a:xfrm>
          <a:prstGeom prst="rect">
            <a:avLst/>
          </a:prstGeom>
          <a:noFill/>
          <a:ln/>
        </p:spPr>
      </p:pic>
      <p:sp>
        <p:nvSpPr>
          <p:cNvPr id="10" name="Прямоугольник 9"/>
          <p:cNvSpPr/>
          <p:nvPr/>
        </p:nvSpPr>
        <p:spPr>
          <a:xfrm>
            <a:off x="2411760" y="3717032"/>
            <a:ext cx="384355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</a:rPr>
              <a:t>Примеры </a:t>
            </a:r>
            <a:r>
              <a:rPr lang="ru-RU" b="1" dirty="0">
                <a:solidFill>
                  <a:srgbClr val="0000FF"/>
                </a:solidFill>
              </a:rPr>
              <a:t>«красных ярлычков».</a:t>
            </a:r>
            <a:endParaRPr lang="ru-RU" dirty="0"/>
          </a:p>
        </p:txBody>
      </p:sp>
      <p:sp>
        <p:nvSpPr>
          <p:cNvPr id="13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111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3425971" y="245912"/>
            <a:ext cx="3195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 – сортировка.</a:t>
            </a:r>
          </a:p>
        </p:txBody>
      </p:sp>
    </p:spTree>
    <p:extLst>
      <p:ext uri="{BB962C8B-B14F-4D97-AF65-F5344CB8AC3E}">
        <p14:creationId xmlns:p14="http://schemas.microsoft.com/office/powerpoint/2010/main" val="39687023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1304176"/>
            <a:ext cx="8712968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just"/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 Определить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необходимые документы и их </a:t>
            </a:r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 algn="just"/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количество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 каждом рабочем месте. </a:t>
            </a:r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 algn="just"/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indent="-265113" algn="just"/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algn="just"/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1.2.1.Определить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какие канцтовары и в каком количестве должны быть на рабочем месте. </a:t>
            </a:r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algn="just"/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1.2.2.Определить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используемую оргтехнику. </a:t>
            </a:r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265113" algn="just"/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1.2.3.Принять решение (работнику)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 необходимом количестве документов и предметов, располагающихся на рабочем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столе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(по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документам и предметам общего пользования решение принимает начальник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бюро / отдела).</a:t>
            </a:r>
          </a:p>
          <a:p>
            <a:pPr algn="just"/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112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grpSp>
        <p:nvGrpSpPr>
          <p:cNvPr id="4" name="Группа 3"/>
          <p:cNvGrpSpPr/>
          <p:nvPr/>
        </p:nvGrpSpPr>
        <p:grpSpPr>
          <a:xfrm>
            <a:off x="6732240" y="1062028"/>
            <a:ext cx="1944216" cy="1358860"/>
            <a:chOff x="6644747" y="3393086"/>
            <a:chExt cx="2192244" cy="1790806"/>
          </a:xfrm>
        </p:grpSpPr>
        <p:pic>
          <p:nvPicPr>
            <p:cNvPr id="9219" name="Picture 3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644747" y="3967062"/>
              <a:ext cx="879581" cy="121683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9220" name="Picture 4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629381" y="3393086"/>
              <a:ext cx="1207610" cy="179080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9" name="Прямоугольник 8"/>
          <p:cNvSpPr/>
          <p:nvPr/>
        </p:nvSpPr>
        <p:spPr>
          <a:xfrm>
            <a:off x="3332911" y="227697"/>
            <a:ext cx="3195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 – сортировка.</a:t>
            </a:r>
          </a:p>
        </p:txBody>
      </p:sp>
    </p:spTree>
    <p:extLst>
      <p:ext uri="{BB962C8B-B14F-4D97-AF65-F5344CB8AC3E}">
        <p14:creationId xmlns:p14="http://schemas.microsoft.com/office/powerpoint/2010/main" val="23608022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31540" y="1124744"/>
            <a:ext cx="8136904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65113" indent="-265113" algn="ctr"/>
            <a:r>
              <a:rPr lang="ru-RU" sz="2200" dirty="0" smtClean="0">
                <a:solidFill>
                  <a:srgbClr val="0000FF"/>
                </a:solidFill>
              </a:rPr>
              <a:t>Пример </a:t>
            </a:r>
            <a:r>
              <a:rPr lang="ru-RU" sz="2200" dirty="0">
                <a:solidFill>
                  <a:srgbClr val="0000FF"/>
                </a:solidFill>
              </a:rPr>
              <a:t>классификации по приоритетам хранения</a:t>
            </a:r>
            <a:r>
              <a:rPr lang="ru-RU" sz="2200" dirty="0" smtClean="0">
                <a:solidFill>
                  <a:srgbClr val="0000FF"/>
                </a:solidFill>
              </a:rPr>
              <a:t>:</a:t>
            </a:r>
            <a:endParaRPr lang="ru-RU" sz="2200" dirty="0">
              <a:solidFill>
                <a:srgbClr val="0000FF"/>
              </a:solidFill>
            </a:endParaRPr>
          </a:p>
        </p:txBody>
      </p:sp>
      <p:graphicFrame>
        <p:nvGraphicFramePr>
          <p:cNvPr id="4" name="Таблица 3"/>
          <p:cNvGraphicFramePr>
            <a:graphicFrameLocks noGrp="1"/>
          </p:cNvGraphicFramePr>
          <p:nvPr>
            <p:extLst/>
          </p:nvPr>
        </p:nvGraphicFramePr>
        <p:xfrm>
          <a:off x="683568" y="1628800"/>
          <a:ext cx="7812868" cy="3626668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96315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84971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</a:tblGrid>
              <a:tr h="482564">
                <a:tc>
                  <a:txBody>
                    <a:bodyPr/>
                    <a:lstStyle/>
                    <a:p>
                      <a:pPr marL="45720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ЧАСТОТА ИСПОЛЬЗОВАНИЯ</a:t>
                      </a:r>
                      <a:endParaRPr lang="ru-RU" sz="1800" b="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МЕСТО ХРАНЕНИЯ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107060">
                <a:tc>
                  <a:txBody>
                    <a:bodyPr/>
                    <a:lstStyle/>
                    <a:p>
                      <a:pPr marL="182563" indent="0" algn="l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Очень редко (раз в год или реже и в дальнейшем использование не планируется)</a:t>
                      </a:r>
                      <a:endParaRPr lang="ru-RU" sz="1800" b="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Списание (утилизация, реализация)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82564">
                <a:tc>
                  <a:txBody>
                    <a:bodyPr/>
                    <a:lstStyle/>
                    <a:p>
                      <a:pPr marL="182563" indent="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Редко (реже одного раза в месяц)</a:t>
                      </a:r>
                      <a:endParaRPr lang="ru-RU" sz="1800" b="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Архив 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82564">
                <a:tc>
                  <a:txBody>
                    <a:bodyPr/>
                    <a:lstStyle/>
                    <a:p>
                      <a:pPr marL="182563" indent="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Часто (раз в месяц или чаще)</a:t>
                      </a:r>
                      <a:endParaRPr lang="ru-RU" sz="1800" b="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Шкафы и тумбочки бюро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794812">
                <a:tc>
                  <a:txBody>
                    <a:bodyPr/>
                    <a:lstStyle/>
                    <a:p>
                      <a:pPr marL="182563" indent="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rgbClr val="0000FF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Очень часто (раз в день или чаще)</a:t>
                      </a:r>
                      <a:endParaRPr lang="ru-RU" sz="1800" b="0" dirty="0">
                        <a:solidFill>
                          <a:srgbClr val="0000FF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tc>
                  <a:txBody>
                    <a:bodyPr/>
                    <a:lstStyle/>
                    <a:p>
                      <a:pPr marL="457200">
                        <a:spcAft>
                          <a:spcPts val="150"/>
                        </a:spcAft>
                      </a:pPr>
                      <a:r>
                        <a:rPr lang="ru-RU" sz="1800" b="0" dirty="0">
                          <a:solidFill>
                            <a:schemeClr val="tx1"/>
                          </a:solidFill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Рабочее место сотрудника (стол, тумбочка, приставка к столу)</a:t>
                      </a:r>
                      <a:endParaRPr lang="ru-RU" sz="1800" b="0" dirty="0">
                        <a:solidFill>
                          <a:schemeClr val="tx1"/>
                        </a:solidFill>
                        <a:effectLst/>
                        <a:latin typeface="Arial" panose="020B0604020202020204" pitchFamily="34" charset="0"/>
                        <a:ea typeface="Times New Roman"/>
                        <a:cs typeface="Arial" panose="020B0604020202020204" pitchFamily="34" charset="0"/>
                      </a:endParaRPr>
                    </a:p>
                  </a:txBody>
                  <a:tcPr>
                    <a:gradFill flip="none" rotWithShape="1">
                      <a:gsLst>
                        <a:gs pos="0">
                          <a:schemeClr val="accent1">
                            <a:tint val="20000"/>
                            <a:shade val="30000"/>
                            <a:satMod val="115000"/>
                          </a:schemeClr>
                        </a:gs>
                        <a:gs pos="50000">
                          <a:schemeClr val="accent1">
                            <a:tint val="20000"/>
                            <a:shade val="67500"/>
                            <a:satMod val="115000"/>
                          </a:schemeClr>
                        </a:gs>
                        <a:gs pos="100000">
                          <a:schemeClr val="accent1">
                            <a:tint val="20000"/>
                            <a:shade val="100000"/>
                            <a:satMod val="115000"/>
                          </a:schemeClr>
                        </a:gs>
                      </a:gsLst>
                      <a:lin ang="10800000" scaled="1"/>
                      <a:tileRect/>
                    </a:gradFill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9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113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683568" y="5445224"/>
            <a:ext cx="758468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dirty="0">
                <a:solidFill>
                  <a:srgbClr val="0000FF"/>
                </a:solidFill>
              </a:rPr>
              <a:t>Примечание: первичные учетные документы, регистры бухгалтерского учета и бухгалтерская отчетность подлежат хранению в течение сроков, устанавливаемых законодательством.</a:t>
            </a:r>
          </a:p>
        </p:txBody>
      </p:sp>
      <p:sp>
        <p:nvSpPr>
          <p:cNvPr id="10" name="Прямоугольник 9"/>
          <p:cNvSpPr/>
          <p:nvPr/>
        </p:nvSpPr>
        <p:spPr>
          <a:xfrm>
            <a:off x="3332911" y="227697"/>
            <a:ext cx="3195170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eaLnBrk="0" fontAlgn="auto" hangingPunct="0">
              <a:spcBef>
                <a:spcPts val="0"/>
              </a:spcBef>
              <a:spcAft>
                <a:spcPts val="0"/>
              </a:spcAft>
              <a:defRPr/>
            </a:pPr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1S – сортировка.</a:t>
            </a:r>
          </a:p>
        </p:txBody>
      </p:sp>
    </p:spTree>
    <p:extLst>
      <p:ext uri="{BB962C8B-B14F-4D97-AF65-F5344CB8AC3E}">
        <p14:creationId xmlns:p14="http://schemas.microsoft.com/office/powerpoint/2010/main" val="33243407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79512" y="3148513"/>
            <a:ext cx="8708456" cy="24622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необходимо классифицировать предметы по цели их использования  и упорядочить их хранение, что бы минимизировать время и усилия на поиск (правило «30 секунд»). Под правилом «30 секунд» имеется в виду, что человек, который не работает на данном рабочем месте, должен суметь найти любой документ или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предмет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 30 секунд.</a:t>
            </a:r>
            <a:endParaRPr lang="ru-RU" sz="2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114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7949" y="894779"/>
            <a:ext cx="2734531" cy="24622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79512" y="836712"/>
            <a:ext cx="5722652" cy="212365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устранить любые проявления беспорядка при хранении документов, отчетов, материалов, канцтоваров, бумаги, и т.д. Выработка привычки: «взял-поработал-положил на место».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000777" y="231088"/>
            <a:ext cx="491756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2S – соблюдение </a:t>
            </a:r>
            <a:r>
              <a:rPr lang="ru-RU" sz="28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порядка</a:t>
            </a:r>
            <a:endParaRPr lang="ru-RU" sz="28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18804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51520" y="3097991"/>
            <a:ext cx="884599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pPr algn="just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создать график регулярной уборки каждого рабочего места,  шкафов, тумбочек, орг.техники, в т.ч. совместного использования;</a:t>
            </a:r>
          </a:p>
          <a:p>
            <a:pPr algn="just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назначить ответственного за соблюдением графика;</a:t>
            </a:r>
          </a:p>
          <a:p>
            <a:pPr algn="just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организовать регулярную уборку рабочих мест согласно графику;</a:t>
            </a:r>
          </a:p>
          <a:p>
            <a:pPr algn="just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осуществлять регулярный контроль за выполнением графика и работ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115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1126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5798" y="887466"/>
            <a:ext cx="3021148" cy="275755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1124744"/>
            <a:ext cx="5328592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устранить и исключить причину загрязнения (регулярная проверка рабочего места для поддержания порядка).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2180662" y="239397"/>
            <a:ext cx="4987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3S – содержание в чистоте</a:t>
            </a:r>
          </a:p>
        </p:txBody>
      </p:sp>
    </p:spTree>
    <p:extLst>
      <p:ext uri="{BB962C8B-B14F-4D97-AF65-F5344CB8AC3E}">
        <p14:creationId xmlns:p14="http://schemas.microsoft.com/office/powerpoint/2010/main" val="1711507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665540"/>
            <a:ext cx="8268996" cy="45421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Rectangle 6"/>
          <p:cNvSpPr>
            <a:spLocks noChangeArrowheads="1"/>
          </p:cNvSpPr>
          <p:nvPr/>
        </p:nvSpPr>
        <p:spPr bwMode="auto">
          <a:xfrm>
            <a:off x="2883857" y="5956685"/>
            <a:ext cx="3734291" cy="46166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2400" b="0" i="0" u="none" strike="noStrike" cap="none" normalizeH="0" baseline="0" dirty="0" smtClean="0">
                <a:ln>
                  <a:noFill/>
                </a:ln>
                <a:solidFill>
                  <a:srgbClr val="0000FF"/>
                </a:solidFill>
                <a:effectLst/>
                <a:latin typeface="Arial" panose="020B0604020202020204" pitchFamily="34" charset="0"/>
                <a:ea typeface="Times New Roman" pitchFamily="18" charset="0"/>
                <a:cs typeface="Arial" panose="020B0604020202020204" pitchFamily="34" charset="0"/>
              </a:rPr>
              <a:t>Пример графика уборки.</a:t>
            </a:r>
            <a:endParaRPr kumimoji="0" lang="ru-RU" sz="2400" b="0" i="0" u="none" strike="noStrike" cap="none" normalizeH="0" baseline="0" dirty="0" smtClean="0">
              <a:ln>
                <a:noFill/>
              </a:ln>
              <a:solidFill>
                <a:srgbClr val="0000FF"/>
              </a:solidFill>
              <a:effectLst/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446992" y="1058037"/>
            <a:ext cx="844548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Дежурный ежедневно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контролирует соблюдение графика уборки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116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2180662" y="239397"/>
            <a:ext cx="498771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just"/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3S – содержание в чистоте</a:t>
            </a:r>
          </a:p>
        </p:txBody>
      </p:sp>
    </p:spTree>
    <p:extLst>
      <p:ext uri="{BB962C8B-B14F-4D97-AF65-F5344CB8AC3E}">
        <p14:creationId xmlns:p14="http://schemas.microsoft.com/office/powerpoint/2010/main" val="421150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435544" y="692696"/>
            <a:ext cx="87084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поддержание организации рабочего места, порядка и чистоты на систематической основе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разработать стандарты  рабочего места и проверять их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выполнение. Стандарты 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направлены на поддержание и улучшение существующих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процессов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являются основой для обучения и контроля.</a:t>
            </a:r>
          </a:p>
          <a:p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к стандартам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простые, краткие, ясные, наглядные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9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117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30025" y="3987400"/>
            <a:ext cx="5832648" cy="22389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639858" y="90283"/>
            <a:ext cx="3982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4S – стандартизация </a:t>
            </a:r>
          </a:p>
        </p:txBody>
      </p:sp>
    </p:spTree>
    <p:extLst>
      <p:ext uri="{BB962C8B-B14F-4D97-AF65-F5344CB8AC3E}">
        <p14:creationId xmlns:p14="http://schemas.microsoft.com/office/powerpoint/2010/main" val="3324164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331640" y="1124744"/>
            <a:ext cx="70567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Примеры визуализации стандартов: </a:t>
            </a:r>
            <a:endParaRPr lang="ru-RU" sz="1200" dirty="0" smtClean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1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5" name="Прямоугольник 24"/>
          <p:cNvSpPr/>
          <p:nvPr/>
        </p:nvSpPr>
        <p:spPr>
          <a:xfrm>
            <a:off x="975022" y="1556792"/>
            <a:ext cx="2876898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Контроль зала </a:t>
            </a:r>
          </a:p>
          <a:p>
            <a:pPr algn="ctr"/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совещания при выходе</a:t>
            </a:r>
            <a:endParaRPr lang="ru-RU" sz="1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4499992" y="1556792"/>
            <a:ext cx="255577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Уборка посуды после использования</a:t>
            </a:r>
            <a:endParaRPr lang="ru-RU" sz="16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8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118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15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3568" y="2129037"/>
            <a:ext cx="3236834" cy="3962068"/>
          </a:xfrm>
          <a:prstGeom prst="rect">
            <a:avLst/>
          </a:prstGeom>
          <a:noFill/>
          <a:ln w="9525">
            <a:solidFill>
              <a:srgbClr val="2015F7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2" name="Группа 1"/>
          <p:cNvGrpSpPr/>
          <p:nvPr/>
        </p:nvGrpSpPr>
        <p:grpSpPr>
          <a:xfrm>
            <a:off x="4168102" y="2129037"/>
            <a:ext cx="3854093" cy="4252291"/>
            <a:chOff x="4503518" y="1916833"/>
            <a:chExt cx="3596874" cy="3987865"/>
          </a:xfrm>
        </p:grpSpPr>
        <p:pic>
          <p:nvPicPr>
            <p:cNvPr id="16" name="Picture 5"/>
            <p:cNvPicPr>
              <a:picLocks noChangeAspect="1" noChangeArrowheads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03518" y="1916833"/>
              <a:ext cx="3020810" cy="3715689"/>
            </a:xfrm>
            <a:prstGeom prst="rect">
              <a:avLst/>
            </a:prstGeom>
            <a:noFill/>
            <a:ln w="9525">
              <a:solidFill>
                <a:srgbClr val="2015F7"/>
              </a:solidFill>
              <a:miter lim="800000"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</a:extLst>
          </p:spPr>
        </p:pic>
        <p:pic>
          <p:nvPicPr>
            <p:cNvPr id="14" name="Picture 3"/>
            <p:cNvPicPr>
              <a:picLocks noChangeAspect="1" noChangeArrowheads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300192" y="4797153"/>
              <a:ext cx="1800200" cy="1107545"/>
            </a:xfrm>
            <a:prstGeom prst="rect">
              <a:avLst/>
            </a:prstGeom>
            <a:noFill/>
            <a:ln w="9525">
              <a:solidFill>
                <a:srgbClr val="2015F7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20" name="Прямоугольник 19"/>
          <p:cNvSpPr/>
          <p:nvPr/>
        </p:nvSpPr>
        <p:spPr>
          <a:xfrm>
            <a:off x="3062959" y="191542"/>
            <a:ext cx="398230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4S – стандартизация </a:t>
            </a:r>
          </a:p>
        </p:txBody>
      </p:sp>
    </p:spTree>
    <p:extLst>
      <p:ext uri="{BB962C8B-B14F-4D97-AF65-F5344CB8AC3E}">
        <p14:creationId xmlns:p14="http://schemas.microsoft.com/office/powerpoint/2010/main" val="40390132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Прямоугольник 6"/>
          <p:cNvSpPr/>
          <p:nvPr/>
        </p:nvSpPr>
        <p:spPr>
          <a:xfrm>
            <a:off x="323528" y="3249418"/>
            <a:ext cx="8708456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Действия:</a:t>
            </a:r>
          </a:p>
          <a:p>
            <a:pPr algn="just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воспитание привычки точного выполнения установленных правил, процедур и стандартов; </a:t>
            </a:r>
          </a:p>
          <a:p>
            <a:pPr algn="just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постоянное отслеживание ситуации на рабочих местах;</a:t>
            </a:r>
          </a:p>
          <a:p>
            <a:pPr algn="just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организация аудитов, с целью оценки 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соответствия состояния рабочих мест требованиям культуры производства.</a:t>
            </a:r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 подача </a:t>
            </a:r>
            <a:r>
              <a:rPr lang="ru-RU" sz="2200" dirty="0" err="1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Кайдзен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-предложений, направленных  на улучшение деятельности  непосредственно на рабочих местах.</a:t>
            </a:r>
          </a:p>
        </p:txBody>
      </p:sp>
      <p:sp>
        <p:nvSpPr>
          <p:cNvPr id="9" name="Номер слайда 26"/>
          <p:cNvSpPr txBox="1">
            <a:spLocks/>
          </p:cNvSpPr>
          <p:nvPr/>
        </p:nvSpPr>
        <p:spPr bwMode="auto">
          <a:xfrm>
            <a:off x="6926263" y="638175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119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28184" y="1286056"/>
            <a:ext cx="2249488" cy="271900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323528" y="1233194"/>
            <a:ext cx="5494524" cy="17851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endParaRPr lang="ru-RU" sz="22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just"/>
            <a:r>
              <a:rPr lang="ru-RU" sz="2200" u="sng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Цель:</a:t>
            </a:r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непрерывное совершенствование и повышение эффективности методов по поддержанию  уже достигнутых результатов.</a:t>
            </a:r>
          </a:p>
        </p:txBody>
      </p:sp>
      <p:sp>
        <p:nvSpPr>
          <p:cNvPr id="4" name="Прямоугольник 3"/>
          <p:cNvSpPr/>
          <p:nvPr/>
        </p:nvSpPr>
        <p:spPr>
          <a:xfrm>
            <a:off x="152400" y="119828"/>
            <a:ext cx="771625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5S – самоконтроль (совершенствование)</a:t>
            </a:r>
          </a:p>
        </p:txBody>
      </p:sp>
    </p:spTree>
    <p:extLst>
      <p:ext uri="{BB962C8B-B14F-4D97-AF65-F5344CB8AC3E}">
        <p14:creationId xmlns:p14="http://schemas.microsoft.com/office/powerpoint/2010/main" val="5942345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146571"/>
            <a:ext cx="78395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Безопасность</a:t>
            </a:r>
            <a:endParaRPr lang="ru-RU" sz="28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536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572292" y="4772025"/>
            <a:ext cx="10001250" cy="2085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3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238542" y="1480003"/>
            <a:ext cx="6667500" cy="704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5364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0877092" y="2330803"/>
            <a:ext cx="10306050" cy="23050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653083" y="1004567"/>
            <a:ext cx="7839524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Бесконтактное открытие дверей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Бесконтактная гигиеническая обработка рук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Комплекс чистых помещений в операционном блоке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Одноразовые расходные материалы и инструменты для операционных и реанимационных отделений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Организация стерилизации в соответствии с современными требованиями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Обеспечение безопасного хранения лекарственных препаратов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Обеспечение необходимых мер при обращении с препаратами высокого риска</a:t>
            </a:r>
            <a:endParaRPr lang="ru-RU" sz="2000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621454" y="4635853"/>
            <a:ext cx="7839524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Залог успеха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Обучение и вовлечение персонала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Мониторинг исполнения всех стандартов</a:t>
            </a:r>
          </a:p>
          <a:p>
            <a:pPr marL="457200" lvl="0" indent="-457200">
              <a:buFont typeface="+mj-lt"/>
              <a:buAutoNum type="arabicPeriod"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Постоянное стремление к совершенству</a:t>
            </a:r>
          </a:p>
          <a:p>
            <a:pPr lvl="0" algn="ctr"/>
            <a:endParaRPr lang="ru-RU" sz="2000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38333036"/>
      </p:ext>
    </p:extLst>
  </p:cSld>
  <p:clrMapOvr>
    <a:masterClrMapping/>
  </p:clrMapOvr>
</p:sld>
</file>

<file path=ppt/slides/slide1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435544" y="1253659"/>
            <a:ext cx="8708456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Требования по аудиту (оценке</a:t>
            </a:r>
            <a:r>
              <a:rPr lang="ru-RU" sz="2200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)</a:t>
            </a:r>
          </a:p>
          <a:p>
            <a:pPr algn="ctr"/>
            <a:endParaRPr lang="ru-RU" sz="1100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200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Оценка состояния рабочих мест по 5S проводится еженедельно начальником бюро (отдела). Результаты оценки по каждому рабочему месту визуализируются  в виде графика или радара диаграммы «Радар» по накопительной системе.</a:t>
            </a:r>
          </a:p>
        </p:txBody>
      </p:sp>
      <p:sp>
        <p:nvSpPr>
          <p:cNvPr id="9" name="Номер слайда 26"/>
          <p:cNvSpPr txBox="1">
            <a:spLocks/>
          </p:cNvSpPr>
          <p:nvPr/>
        </p:nvSpPr>
        <p:spPr bwMode="auto">
          <a:xfrm>
            <a:off x="6768972" y="6304235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120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20481" name="Рисунок 303"/>
          <p:cNvPicPr>
            <a:picLocks noChangeAspect="1" noChangeArrowheads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6000"/>
                    </a14:imgEffect>
                    <a14:imgEffect>
                      <a14:brightnessContrast contrast="-1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9553" y="3693029"/>
            <a:ext cx="3312368" cy="276030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Стрелка вправо 3"/>
          <p:cNvSpPr/>
          <p:nvPr/>
        </p:nvSpPr>
        <p:spPr>
          <a:xfrm>
            <a:off x="3924220" y="4365104"/>
            <a:ext cx="1080120" cy="792088"/>
          </a:xfrm>
          <a:prstGeom prst="rightArrow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968772" y="3275692"/>
            <a:ext cx="25334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Диаграмма </a:t>
            </a:r>
            <a:r>
              <a:rPr lang="ru-RU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«Радар» 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611560" y="3275692"/>
            <a:ext cx="340990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Чек-лист для самопроверки</a:t>
            </a:r>
            <a:endParaRPr lang="ru-RU" b="1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40780" y="3676692"/>
            <a:ext cx="2371663" cy="267777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7778994" y="4095750"/>
            <a:ext cx="1421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2015F7"/>
                </a:solidFill>
              </a:rPr>
              <a:t>Максим. значение</a:t>
            </a:r>
            <a:endParaRPr lang="ru-RU" sz="1200" b="1" dirty="0">
              <a:solidFill>
                <a:srgbClr val="2015F7"/>
              </a:solidFill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778994" y="4621292"/>
            <a:ext cx="1421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2015F7"/>
                </a:solidFill>
              </a:rPr>
              <a:t>Целевое значение</a:t>
            </a:r>
            <a:endParaRPr lang="ru-RU" sz="1200" b="1" dirty="0">
              <a:solidFill>
                <a:srgbClr val="2015F7"/>
              </a:solidFill>
            </a:endParaRPr>
          </a:p>
        </p:txBody>
      </p:sp>
      <p:pic>
        <p:nvPicPr>
          <p:cNvPr id="7171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919" y="4160252"/>
            <a:ext cx="219075" cy="209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7172" name="Picture 4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156" y="4670288"/>
            <a:ext cx="228600" cy="219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17"/>
          <p:cNvSpPr txBox="1"/>
          <p:nvPr/>
        </p:nvSpPr>
        <p:spPr>
          <a:xfrm>
            <a:off x="7489052" y="3573016"/>
            <a:ext cx="1711649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Условные обозначения:</a:t>
            </a:r>
            <a:endParaRPr lang="ru-RU" sz="1400" b="1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173" name="Picture 5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9919" y="5229200"/>
            <a:ext cx="223837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9"/>
          <p:cNvSpPr txBox="1"/>
          <p:nvPr/>
        </p:nvSpPr>
        <p:spPr>
          <a:xfrm>
            <a:off x="7795537" y="5093617"/>
            <a:ext cx="142170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200" b="1" dirty="0" smtClean="0">
                <a:solidFill>
                  <a:srgbClr val="2015F7"/>
                </a:solidFill>
              </a:rPr>
              <a:t>Критическое значение</a:t>
            </a:r>
            <a:endParaRPr lang="ru-RU" sz="1200" b="1" dirty="0">
              <a:solidFill>
                <a:srgbClr val="2015F7"/>
              </a:solidFill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43435" y="119828"/>
            <a:ext cx="8175812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5S – самоконтроль (совершенствование)</a:t>
            </a:r>
          </a:p>
        </p:txBody>
      </p:sp>
    </p:spTree>
    <p:extLst>
      <p:ext uri="{BB962C8B-B14F-4D97-AF65-F5344CB8AC3E}">
        <p14:creationId xmlns:p14="http://schemas.microsoft.com/office/powerpoint/2010/main" val="16655127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948710" y="122000"/>
            <a:ext cx="7292702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системы 5</a:t>
            </a:r>
            <a:r>
              <a:rPr lang="en-US" sz="3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sz="3200" b="1" dirty="0" smtClean="0">
                <a:solidFill>
                  <a:srgbClr val="0000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позволяет:</a:t>
            </a:r>
            <a:endParaRPr lang="ru-RU" sz="3200" b="1" dirty="0">
              <a:solidFill>
                <a:srgbClr val="0000FF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Ромб 5"/>
          <p:cNvSpPr/>
          <p:nvPr/>
        </p:nvSpPr>
        <p:spPr>
          <a:xfrm>
            <a:off x="2915816" y="1340768"/>
            <a:ext cx="3096344" cy="1584176"/>
          </a:xfrm>
          <a:prstGeom prst="diamond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Внедрение системы 5</a:t>
            </a:r>
            <a:r>
              <a:rPr lang="en-US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 </a:t>
            </a:r>
            <a:r>
              <a:rPr lang="ru-RU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позволяет:</a:t>
            </a:r>
            <a:endParaRPr lang="ru-RU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Номер слайда 26"/>
          <p:cNvSpPr txBox="1">
            <a:spLocks/>
          </p:cNvSpPr>
          <p:nvPr/>
        </p:nvSpPr>
        <p:spPr bwMode="auto">
          <a:xfrm>
            <a:off x="6888163" y="6461720"/>
            <a:ext cx="2027237" cy="3651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r" eaLnBrk="1" hangingPunct="1">
              <a:spcBef>
                <a:spcPct val="0"/>
              </a:spcBef>
              <a:buFontTx/>
              <a:buNone/>
            </a:pPr>
            <a:fld id="{908560A9-47F0-4FE0-B77D-27366421A998}" type="slidenum">
              <a:rPr lang="ru-RU" altLang="ru-RU" sz="1600" b="1">
                <a:solidFill>
                  <a:srgbClr val="0000FF"/>
                </a:solidFill>
                <a:latin typeface="Arial" charset="0"/>
              </a:rPr>
              <a:pPr algn="r" eaLnBrk="1" hangingPunct="1">
                <a:spcBef>
                  <a:spcPct val="0"/>
                </a:spcBef>
                <a:buFontTx/>
                <a:buNone/>
              </a:pPr>
              <a:t>121</a:t>
            </a:fld>
            <a:endParaRPr lang="ru-RU" altLang="ru-RU" sz="1600" b="1" dirty="0">
              <a:solidFill>
                <a:srgbClr val="0000FF"/>
              </a:solidFill>
              <a:latin typeface="Arial" charset="0"/>
            </a:endParaRPr>
          </a:p>
        </p:txBody>
      </p:sp>
      <p:pic>
        <p:nvPicPr>
          <p:cNvPr id="18" name="Рисунок 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20272" y="1070314"/>
            <a:ext cx="2048253" cy="10625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0" name="Прямоугольник 19"/>
          <p:cNvSpPr/>
          <p:nvPr/>
        </p:nvSpPr>
        <p:spPr>
          <a:xfrm>
            <a:off x="323528" y="2528223"/>
            <a:ext cx="1944216" cy="66136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Вовлечь персонал в процесс улучшения</a:t>
            </a:r>
            <a:endParaRPr lang="ru-RU" sz="1400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1" name="Прямоугольник 20"/>
          <p:cNvSpPr/>
          <p:nvPr/>
        </p:nvSpPr>
        <p:spPr>
          <a:xfrm>
            <a:off x="1177504" y="3395098"/>
            <a:ext cx="1944216" cy="66136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Повысить безопасность рабочего места</a:t>
            </a:r>
            <a:endParaRPr lang="ru-RU" sz="1400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Прямоугольник 21"/>
          <p:cNvSpPr/>
          <p:nvPr/>
        </p:nvSpPr>
        <p:spPr>
          <a:xfrm>
            <a:off x="5923040" y="3395098"/>
            <a:ext cx="1944216" cy="66136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Улучшить условия труда</a:t>
            </a:r>
            <a:endParaRPr lang="ru-RU" sz="1400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Прямоугольник 22"/>
          <p:cNvSpPr/>
          <p:nvPr/>
        </p:nvSpPr>
        <p:spPr>
          <a:xfrm>
            <a:off x="6948264" y="2492896"/>
            <a:ext cx="1944216" cy="66136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Повысить качество выполняемых работ </a:t>
            </a:r>
            <a:endParaRPr lang="ru-RU" sz="1400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Прямоугольник 23"/>
          <p:cNvSpPr/>
          <p:nvPr/>
        </p:nvSpPr>
        <p:spPr>
          <a:xfrm>
            <a:off x="1403648" y="5733256"/>
            <a:ext cx="6408712" cy="66136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Повысить эффективность </a:t>
            </a:r>
            <a:r>
              <a:rPr lang="ru-RU" sz="2000" b="1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процессов предприятия за счёт оптимизации потерь.</a:t>
            </a:r>
            <a:endParaRPr lang="ru-RU" sz="2000" b="1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6" name="Прямоугольник 25"/>
          <p:cNvSpPr/>
          <p:nvPr/>
        </p:nvSpPr>
        <p:spPr>
          <a:xfrm>
            <a:off x="2426184" y="4259194"/>
            <a:ext cx="1944216" cy="66136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Улучшить корпоративную культуру</a:t>
            </a:r>
            <a:endParaRPr lang="ru-RU" sz="1400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7" name="Прямоугольник 26"/>
          <p:cNvSpPr/>
          <p:nvPr/>
        </p:nvSpPr>
        <p:spPr>
          <a:xfrm>
            <a:off x="4716016" y="4259194"/>
            <a:ext cx="1944216" cy="661362"/>
          </a:xfrm>
          <a:prstGeom prst="rect">
            <a:avLst/>
          </a:prstGeom>
          <a:solidFill>
            <a:schemeClr val="bg1"/>
          </a:solidFill>
          <a:ln w="190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400" dirty="0" smtClean="0">
                <a:solidFill>
                  <a:srgbClr val="2015F7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Повысить производительность труда</a:t>
            </a:r>
            <a:endParaRPr lang="ru-RU" sz="1400" dirty="0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Равнобедренный треугольник 9"/>
          <p:cNvSpPr/>
          <p:nvPr/>
        </p:nvSpPr>
        <p:spPr>
          <a:xfrm rot="10800000">
            <a:off x="395536" y="5157192"/>
            <a:ext cx="8496944" cy="360039"/>
          </a:xfrm>
          <a:prstGeom prst="triangle">
            <a:avLst/>
          </a:prstGeom>
          <a:solidFill>
            <a:schemeClr val="bg1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rgbClr val="2015F7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 flipH="1">
            <a:off x="2387077" y="2348880"/>
            <a:ext cx="816771" cy="474697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Прямая со стрелкой 29"/>
          <p:cNvCxnSpPr/>
          <p:nvPr/>
        </p:nvCxnSpPr>
        <p:spPr>
          <a:xfrm flipH="1">
            <a:off x="3203848" y="2702099"/>
            <a:ext cx="542650" cy="654893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Прямая со стрелкой 31"/>
          <p:cNvCxnSpPr/>
          <p:nvPr/>
        </p:nvCxnSpPr>
        <p:spPr>
          <a:xfrm flipH="1">
            <a:off x="3851920" y="2938035"/>
            <a:ext cx="343332" cy="1283053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Прямая со стрелкой 35"/>
          <p:cNvCxnSpPr/>
          <p:nvPr/>
        </p:nvCxnSpPr>
        <p:spPr>
          <a:xfrm>
            <a:off x="4716016" y="2924944"/>
            <a:ext cx="360040" cy="1296144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Прямая со стрелкой 44"/>
          <p:cNvCxnSpPr/>
          <p:nvPr/>
        </p:nvCxnSpPr>
        <p:spPr>
          <a:xfrm>
            <a:off x="5148064" y="2702099"/>
            <a:ext cx="630960" cy="654893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>
            <a:off x="5923040" y="2348880"/>
            <a:ext cx="824989" cy="353219"/>
          </a:xfrm>
          <a:prstGeom prst="straightConnector1">
            <a:avLst/>
          </a:prstGeom>
          <a:ln w="317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43739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TextBox 23"/>
          <p:cNvSpPr txBox="1"/>
          <p:nvPr/>
        </p:nvSpPr>
        <p:spPr>
          <a:xfrm>
            <a:off x="0" y="1005691"/>
            <a:ext cx="8856663" cy="544764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en-US" sz="2000" b="1" dirty="0" smtClean="0">
                <a:solidFill>
                  <a:srgbClr val="0000FF"/>
                </a:solidFill>
                <a:latin typeface="Arial" pitchFamily="34" charset="0"/>
              </a:rPr>
              <a:t>5S</a:t>
            </a:r>
            <a:endParaRPr lang="en-US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en-US" sz="2000" b="1" dirty="0">
                <a:solidFill>
                  <a:srgbClr val="0000FF"/>
                </a:solidFill>
                <a:latin typeface="Arial" pitchFamily="34" charset="0"/>
              </a:rPr>
              <a:t>TPM</a:t>
            </a: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en-US" sz="2000" b="1" dirty="0">
                <a:solidFill>
                  <a:srgbClr val="0000FF"/>
                </a:solidFill>
                <a:latin typeface="Arial" pitchFamily="34" charset="0"/>
              </a:rPr>
              <a:t>SMED</a:t>
            </a:r>
            <a:endParaRPr lang="ru-RU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Кайзен</a:t>
            </a:r>
            <a:endParaRPr lang="en-US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Стандартизация</a:t>
            </a: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Визуализация </a:t>
            </a: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 err="1">
                <a:solidFill>
                  <a:srgbClr val="0000FF"/>
                </a:solidFill>
                <a:latin typeface="Arial" pitchFamily="34" charset="0"/>
              </a:rPr>
              <a:t>Канбан</a:t>
            </a:r>
            <a:endParaRPr lang="ru-RU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Система </a:t>
            </a:r>
            <a:r>
              <a:rPr lang="ru-RU" sz="2000" b="1" dirty="0" err="1">
                <a:solidFill>
                  <a:srgbClr val="0000FF"/>
                </a:solidFill>
                <a:latin typeface="Arial" pitchFamily="34" charset="0"/>
              </a:rPr>
              <a:t>Андон</a:t>
            </a:r>
            <a:endParaRPr lang="ru-RU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 err="1">
                <a:solidFill>
                  <a:srgbClr val="0000FF"/>
                </a:solidFill>
                <a:latin typeface="Arial" pitchFamily="34" charset="0"/>
              </a:rPr>
              <a:t>Пока-йока</a:t>
            </a:r>
            <a:endParaRPr lang="ru-RU" sz="2000" b="1" dirty="0">
              <a:solidFill>
                <a:srgbClr val="0000FF"/>
              </a:solidFill>
              <a:latin typeface="Arial" pitchFamily="34" charset="0"/>
            </a:endParaRPr>
          </a:p>
          <a:p>
            <a:pPr marL="914400" lvl="1" indent="-457200">
              <a:lnSpc>
                <a:spcPct val="150000"/>
              </a:lnSpc>
              <a:buFontTx/>
              <a:buAutoNum type="arabicPeriod"/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Встроенное качество</a:t>
            </a:r>
          </a:p>
          <a:p>
            <a:pPr marL="914400" lvl="1" indent="-457200">
              <a:lnSpc>
                <a:spcPct val="150000"/>
              </a:lnSpc>
              <a:defRPr/>
            </a:pPr>
            <a:r>
              <a:rPr lang="ru-RU" sz="2000" b="1" dirty="0">
                <a:solidFill>
                  <a:srgbClr val="0000FF"/>
                </a:solidFill>
                <a:latin typeface="Arial" pitchFamily="34" charset="0"/>
              </a:rPr>
              <a:t>и т.д.</a:t>
            </a:r>
          </a:p>
          <a:p>
            <a:pPr marL="457200" indent="-457200">
              <a:buFontTx/>
              <a:buAutoNum type="arabicPeriod"/>
              <a:defRPr/>
            </a:pPr>
            <a:endParaRPr lang="ru-RU" b="1" i="1" dirty="0">
              <a:solidFill>
                <a:srgbClr val="0000FF"/>
              </a:solidFill>
              <a:latin typeface="Arial" pitchFamily="34" charset="0"/>
            </a:endParaRPr>
          </a:p>
        </p:txBody>
      </p:sp>
      <p:pic>
        <p:nvPicPr>
          <p:cNvPr id="3174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916238" y="3357563"/>
            <a:ext cx="1800225" cy="725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49" name="Picture 5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2843213" y="5805488"/>
            <a:ext cx="3600450" cy="238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0" name="Picture 7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4643438" y="2708275"/>
            <a:ext cx="1584325" cy="10112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1" name="Picture 8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1908175" y="1484313"/>
            <a:ext cx="3167063" cy="1119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2" name="Picture 9"/>
          <p:cNvPicPr>
            <a:picLocks noChangeAspect="1" noChangeArrowheads="1"/>
          </p:cNvPicPr>
          <p:nvPr/>
        </p:nvPicPr>
        <p:blipFill>
          <a:blip r:embed="rId7" cstate="screen"/>
          <a:srcRect/>
          <a:stretch>
            <a:fillRect/>
          </a:stretch>
        </p:blipFill>
        <p:spPr bwMode="auto">
          <a:xfrm>
            <a:off x="5940425" y="1341438"/>
            <a:ext cx="2600325" cy="1317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1753" name="Рисунок 120" descr="wheels_AndonBoard2002.jpg"/>
          <p:cNvPicPr>
            <a:picLocks noChangeAspect="1"/>
          </p:cNvPicPr>
          <p:nvPr/>
        </p:nvPicPr>
        <p:blipFill>
          <a:blip r:embed="rId8" cstate="screen"/>
          <a:srcRect/>
          <a:stretch>
            <a:fillRect/>
          </a:stretch>
        </p:blipFill>
        <p:spPr bwMode="auto">
          <a:xfrm>
            <a:off x="6443663" y="3429000"/>
            <a:ext cx="2011362" cy="1800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pSp>
        <p:nvGrpSpPr>
          <p:cNvPr id="2" name="Группа 130"/>
          <p:cNvGrpSpPr>
            <a:grpSpLocks/>
          </p:cNvGrpSpPr>
          <p:nvPr/>
        </p:nvGrpSpPr>
        <p:grpSpPr bwMode="auto">
          <a:xfrm>
            <a:off x="4284663" y="4221163"/>
            <a:ext cx="1800225" cy="1217612"/>
            <a:chOff x="4283968" y="4221088"/>
            <a:chExt cx="1800200" cy="1217454"/>
          </a:xfrm>
        </p:grpSpPr>
        <p:pic>
          <p:nvPicPr>
            <p:cNvPr id="31759" name="Рисунок 127" descr="кан.png"/>
            <p:cNvPicPr>
              <a:picLocks noChangeAspect="1"/>
            </p:cNvPicPr>
            <p:nvPr/>
          </p:nvPicPr>
          <p:blipFill>
            <a:blip r:embed="rId9" cstate="screen"/>
            <a:srcRect/>
            <a:stretch>
              <a:fillRect/>
            </a:stretch>
          </p:blipFill>
          <p:spPr bwMode="auto">
            <a:xfrm>
              <a:off x="4283968" y="4396170"/>
              <a:ext cx="1800200" cy="104237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</p:pic>
        <p:sp>
          <p:nvSpPr>
            <p:cNvPr id="31760" name="TextBox 128"/>
            <p:cNvSpPr txBox="1">
              <a:spLocks noChangeArrowheads="1"/>
            </p:cNvSpPr>
            <p:nvPr/>
          </p:nvSpPr>
          <p:spPr bwMode="auto">
            <a:xfrm>
              <a:off x="4572000" y="4221088"/>
              <a:ext cx="1300495" cy="2308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900"/>
                <a:t>Карточка - Канбан</a:t>
              </a:r>
            </a:p>
          </p:txBody>
        </p:sp>
      </p:grpSp>
      <p:sp>
        <p:nvSpPr>
          <p:cNvPr id="31755" name="TextBox 131"/>
          <p:cNvSpPr txBox="1">
            <a:spLocks noChangeArrowheads="1"/>
          </p:cNvSpPr>
          <p:nvPr/>
        </p:nvSpPr>
        <p:spPr bwMode="auto">
          <a:xfrm>
            <a:off x="7164388" y="3429000"/>
            <a:ext cx="1439862" cy="307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0" lvl="1"/>
            <a:r>
              <a:rPr lang="ru-RU" sz="1400" b="1">
                <a:solidFill>
                  <a:schemeClr val="bg1"/>
                </a:solidFill>
              </a:rPr>
              <a:t>Доска Андон</a:t>
            </a:r>
            <a:endParaRPr lang="ru-RU" sz="1400">
              <a:solidFill>
                <a:schemeClr val="bg1"/>
              </a:solidFill>
            </a:endParaRPr>
          </a:p>
        </p:txBody>
      </p:sp>
      <p:sp>
        <p:nvSpPr>
          <p:cNvPr id="16" name="Rectangle 13"/>
          <p:cNvSpPr>
            <a:spLocks noChangeArrowheads="1"/>
          </p:cNvSpPr>
          <p:nvPr/>
        </p:nvSpPr>
        <p:spPr bwMode="auto">
          <a:xfrm>
            <a:off x="8353425" y="6226175"/>
            <a:ext cx="476250" cy="214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bIns="0">
            <a:spAutoFit/>
          </a:bodyPr>
          <a:lstStyle/>
          <a:p>
            <a:pPr>
              <a:defRPr/>
            </a:pPr>
            <a:r>
              <a:rPr lang="ru-RU" sz="1100" b="1" dirty="0">
                <a:solidFill>
                  <a:schemeClr val="bg1"/>
                </a:solidFill>
                <a:latin typeface="+mn-lt"/>
              </a:rPr>
              <a:t>30</a:t>
            </a:r>
          </a:p>
        </p:txBody>
      </p:sp>
      <p:sp>
        <p:nvSpPr>
          <p:cNvPr id="17" name="Скругленный прямоугольник 16"/>
          <p:cNvSpPr/>
          <p:nvPr/>
        </p:nvSpPr>
        <p:spPr>
          <a:xfrm>
            <a:off x="35496" y="188640"/>
            <a:ext cx="8136904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устранения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Номер слайда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122</a:t>
            </a:fld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391886" y="3357563"/>
            <a:ext cx="2524352" cy="488723"/>
          </a:xfrm>
          <a:prstGeom prst="rect">
            <a:avLst/>
          </a:prstGeom>
          <a:noFill/>
          <a:ln w="50800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3075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123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176058"/>
            <a:ext cx="78395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Примеры визуализации</a:t>
            </a:r>
            <a:endParaRPr lang="ru-RU" sz="28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291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1601" y="1545318"/>
            <a:ext cx="8912399" cy="38249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464595393"/>
      </p:ext>
    </p:extLst>
  </p:cSld>
  <p:clrMapOvr>
    <a:masterClrMapping/>
  </p:clrMapOvr>
</p:sld>
</file>

<file path=ppt/slides/slide1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124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72570" y="147030"/>
            <a:ext cx="826770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Примеры 5</a:t>
            </a:r>
            <a:r>
              <a:rPr lang="en-US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S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помещениях мед. учреждений</a:t>
            </a:r>
            <a:endParaRPr lang="ru-RU" sz="28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331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8686" y="1074057"/>
            <a:ext cx="8752888" cy="496388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5586863"/>
      </p:ext>
    </p:extLst>
  </p:cSld>
  <p:clrMapOvr>
    <a:masterClrMapping/>
  </p:clrMapOvr>
</p:sld>
</file>

<file path=ppt/slides/slide1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125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проблемных процессов.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(диаграмма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9. Составить карту потока будущего состояния.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10. Составить карту потока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11. Составить план работ по достижению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12. Организовать работу по составлению недельных планов с ежедневной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13. Организовать системную работу по мониторингу выполнения намеченных планов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14. Алгоритм доклада по реализации проекта Бережливая поликлиника.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314" y="3135079"/>
            <a:ext cx="8724900" cy="37736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90367128"/>
      </p:ext>
    </p:extLst>
  </p:cSld>
  <p:clrMapOvr>
    <a:masterClrMapping/>
  </p:clrMapOvr>
</p:sld>
</file>

<file path=ppt/slides/slide1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126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8212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Общая вид тактического плана работ (ТПР)</a:t>
            </a: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44" y="1052736"/>
            <a:ext cx="7344816" cy="510056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7109162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127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проблемных процессов.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(диаграмма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9. Составить карту потока будущего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10. Составить карту потока целевого состояния.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11. Составить план работ по достижению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12. Организовать работу по составлению недельных планов с ежедневной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13. Организовать системную работу по мониторингу выполнения намеченных планов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14. Алгоритм доклада по реализации проекта Бережливая поликлиника.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314" y="3497929"/>
            <a:ext cx="8724900" cy="68218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99618138"/>
      </p:ext>
    </p:extLst>
  </p:cSld>
  <p:clrMapOvr>
    <a:masterClrMapping/>
  </p:clrMapOvr>
</p:sld>
</file>

<file path=ppt/slides/slide1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48640" y="1582341"/>
            <a:ext cx="820072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составлении плана рекомендуется задавать ключевые вопросы:</a:t>
            </a:r>
          </a:p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какое обучение должно начаться?</a:t>
            </a:r>
          </a:p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какие процедуры должны быть изменены?</a:t>
            </a:r>
          </a:p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какие операции можно делать параллельно?</a:t>
            </a:r>
          </a:p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какие операции могут быть объединены?</a:t>
            </a:r>
          </a:p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какие согласования исключить?</a:t>
            </a:r>
          </a:p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какие движения и перемещения сократить?</a:t>
            </a:r>
          </a:p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какие организационные мероприятия провести?</a:t>
            </a:r>
          </a:p>
          <a:p>
            <a:r>
              <a:rPr lang="ru-RU" sz="28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какова цель по срокам?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765209" y="-68091"/>
            <a:ext cx="727188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Составление плана 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работ по достижению целевого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состояния</a:t>
            </a:r>
            <a:endParaRPr lang="ru-RU" sz="2800" dirty="0"/>
          </a:p>
        </p:txBody>
      </p:sp>
    </p:spTree>
    <p:extLst>
      <p:ext uri="{BB962C8B-B14F-4D97-AF65-F5344CB8AC3E}">
        <p14:creationId xmlns:p14="http://schemas.microsoft.com/office/powerpoint/2010/main" val="37794554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129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проблемных процессов.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(диаграмма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9. Составить карту потока будущего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10. Составить карту потока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11. Составить план работ по достижению целевого состояния.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12. Организовать работу по составлению недельных планов с ежедневной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13. Организовать системную работу по мониторингу выполнения намеченных планов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14. Алгоритм доклада по реализации проекта Бережливая поликлиника.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314" y="4194601"/>
            <a:ext cx="8724900" cy="68218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8725834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</a:t>
            </a:fld>
            <a:endParaRPr lang="ru-RU"/>
          </a:p>
        </p:txBody>
      </p:sp>
      <p:pic>
        <p:nvPicPr>
          <p:cNvPr id="1229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7721"/>
          <a:stretch/>
        </p:blipFill>
        <p:spPr bwMode="auto">
          <a:xfrm>
            <a:off x="4471168" y="2815771"/>
            <a:ext cx="4471168" cy="3528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51406" y="147035"/>
            <a:ext cx="783952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Анализ причин успеха</a:t>
            </a:r>
            <a:endParaRPr lang="ru-RU" sz="28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90149" y="1339096"/>
            <a:ext cx="7839524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514350" lvl="0" indent="-51435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Командная работа</a:t>
            </a:r>
          </a:p>
          <a:p>
            <a:pPr marL="514350" lvl="0" indent="-51435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Использование высоких технологий и инноваций</a:t>
            </a:r>
          </a:p>
          <a:p>
            <a:pPr marL="514350" lvl="0" indent="-51435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Оптимальное взаимодействие служб</a:t>
            </a:r>
          </a:p>
          <a:p>
            <a:pPr marL="514350" lvl="0" indent="-51435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Система менеджмента качества</a:t>
            </a:r>
            <a:endParaRPr lang="ru-RU" sz="24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9211942"/>
      </p:ext>
    </p:extLst>
  </p:cSld>
  <p:clrMapOvr>
    <a:masterClrMapping/>
  </p:clrMapOvr>
</p:sld>
</file>

<file path=ppt/slides/slide1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130</a:t>
            </a:fld>
            <a:endParaRPr lang="ru-RU"/>
          </a:p>
        </p:txBody>
      </p:sp>
      <p:sp>
        <p:nvSpPr>
          <p:cNvPr id="5" name="TextBox 40"/>
          <p:cNvSpPr txBox="1">
            <a:spLocks noChangeArrowheads="1"/>
          </p:cNvSpPr>
          <p:nvPr/>
        </p:nvSpPr>
        <p:spPr bwMode="auto">
          <a:xfrm>
            <a:off x="2368550" y="252413"/>
            <a:ext cx="47405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Форма недельного плана</a:t>
            </a:r>
            <a:endParaRPr lang="ru-RU" altLang="ru-RU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4813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1541" y="1001026"/>
            <a:ext cx="3296753" cy="5186523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131</a:t>
            </a:fld>
            <a:endParaRPr lang="ru-RU"/>
          </a:p>
        </p:txBody>
      </p:sp>
      <p:sp>
        <p:nvSpPr>
          <p:cNvPr id="5" name="TextBox 40"/>
          <p:cNvSpPr txBox="1">
            <a:spLocks noChangeArrowheads="1"/>
          </p:cNvSpPr>
          <p:nvPr/>
        </p:nvSpPr>
        <p:spPr bwMode="auto">
          <a:xfrm>
            <a:off x="2368550" y="252413"/>
            <a:ext cx="47405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Форма недельного плана</a:t>
            </a:r>
            <a:endParaRPr lang="ru-RU" altLang="ru-RU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4813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50" y="1247774"/>
            <a:ext cx="8693455" cy="466229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083656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132</a:t>
            </a:fld>
            <a:endParaRPr lang="ru-RU"/>
          </a:p>
        </p:txBody>
      </p:sp>
      <p:sp>
        <p:nvSpPr>
          <p:cNvPr id="5" name="TextBox 40"/>
          <p:cNvSpPr txBox="1">
            <a:spLocks noChangeArrowheads="1"/>
          </p:cNvSpPr>
          <p:nvPr/>
        </p:nvSpPr>
        <p:spPr bwMode="auto">
          <a:xfrm>
            <a:off x="2368550" y="252413"/>
            <a:ext cx="4740593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Форма недельного плана</a:t>
            </a:r>
            <a:endParaRPr lang="ru-RU" altLang="ru-RU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  <p:pic>
        <p:nvPicPr>
          <p:cNvPr id="4915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884" y="1174281"/>
            <a:ext cx="8162223" cy="5120642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159472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Примерный п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лан-перечень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первоочередных заданий для рабочей группы проекта «Бережливая поликлиника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»</a:t>
            </a:r>
            <a:endParaRPr lang="ru-RU" sz="20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0802256"/>
              </p:ext>
            </p:extLst>
          </p:nvPr>
        </p:nvGraphicFramePr>
        <p:xfrm>
          <a:off x="232006" y="1044690"/>
          <a:ext cx="8737823" cy="5177951"/>
        </p:xfrm>
        <a:graphic>
          <a:graphicData uri="http://schemas.openxmlformats.org/drawingml/2006/table">
            <a:tbl>
              <a:tblPr firstRow="1" firstCol="1" bandRow="1"/>
              <a:tblGrid>
                <a:gridCol w="831593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821039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2103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21039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44311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89577"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№, п/п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Задача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Срок начала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Срок окончания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Статус выполнения, примечания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39864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Составление плана ТПР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05.05.2017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19.05.2017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06.05.2017 направлен на согласование эксперту «</a:t>
                      </a:r>
                      <a:r>
                        <a:rPr lang="ru-RU" sz="1400" dirty="0" err="1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Росатом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», в Проектный офис МЗ РК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589577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Фотофиксация текущего состояния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15.05.2017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994109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Определение перечня сотрудников для работы в проекте 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15.05.2017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119637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4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Определение количества студентов для участия в проекте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10.05.2017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 направлена заявка на имя директора медицинского института</a:t>
                      </a:r>
                    </a:p>
                  </a:txBody>
                  <a:tcPr marL="35778" marR="35778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462851422"/>
      </p:ext>
    </p:extLst>
  </p:cSld>
  <p:clrMapOvr>
    <a:masterClrMapping/>
  </p:clrMapOvr>
</p:sld>
</file>

<file path=ppt/slides/slide1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134</a:t>
            </a:fld>
            <a:endParaRPr lang="ru-RU"/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25549496"/>
              </p:ext>
            </p:extLst>
          </p:nvPr>
        </p:nvGraphicFramePr>
        <p:xfrm>
          <a:off x="130770" y="1137617"/>
          <a:ext cx="8810034" cy="4751939"/>
        </p:xfrm>
        <a:graphic>
          <a:graphicData uri="http://schemas.openxmlformats.org/drawingml/2006/table">
            <a:tbl>
              <a:tblPr firstRow="1" firstCol="1" bandRow="1"/>
              <a:tblGrid>
                <a:gridCol w="680425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146805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98027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2560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2859177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90343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Задача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Срок начала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Срок окончания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Статус выполнения, примечания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150872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5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Информирование о проекте персонала поликлиники 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10.05.2017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19.05.2017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10.05.2017 состоялось первое совещание с сотрудниками поликлиники, разъяснены принципы Бережливого производства 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9195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6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Информирование о проекте населения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15.05.2017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19.05.2017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1180686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Определение места работы рабочей группы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05.05.2017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05.05.2017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Местом работы рабочей группы ГБУЗ ГП №4 определен конференц-зал ГБУЗ ГП №4 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9356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8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Выпустить приказы по работе в проекте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05.05.2017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05.05.2017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исполнено</a:t>
                      </a:r>
                    </a:p>
                  </a:txBody>
                  <a:tcPr marL="35001" marR="35001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8176" y="59946"/>
            <a:ext cx="7839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Примерный п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лан-перечень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первоочередных заданий для рабочей группы проекта «Бережливая поликлиника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»</a:t>
            </a:r>
            <a:endParaRPr lang="ru-RU" sz="20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37207017"/>
      </p:ext>
    </p:extLst>
  </p:cSld>
  <p:clrMapOvr>
    <a:masterClrMapping/>
  </p:clrMapOvr>
</p:sld>
</file>

<file path=ppt/slides/slide1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135</a:t>
            </a:fld>
            <a:endParaRPr lang="ru-RU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26551342"/>
              </p:ext>
            </p:extLst>
          </p:nvPr>
        </p:nvGraphicFramePr>
        <p:xfrm>
          <a:off x="203199" y="1118984"/>
          <a:ext cx="8766629" cy="5207349"/>
        </p:xfrm>
        <a:graphic>
          <a:graphicData uri="http://schemas.openxmlformats.org/drawingml/2006/table">
            <a:tbl>
              <a:tblPr firstRow="1" firstCol="1" bandRow="1"/>
              <a:tblGrid>
                <a:gridCol w="88312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8615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451429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636617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933896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56574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Задача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Срок начала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Срок окончания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Статус выполнения, примечания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4861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9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Организовать систему понедельной отчетности 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highlight>
                            <a:srgbClr val="FFFF00"/>
                          </a:highlight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10.05.2017 разработана форма еженедельного плана, отчета</a:t>
                      </a: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 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37716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Изучить опыт по визуализации 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565745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Разработать памятки по принципам 5С, ТРМ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71454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Внедрить памятки по принципам 5С, ТРМ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02.06.2017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84861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13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Организовать листы проблем и предложений для пациентов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848618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14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Организовать листы проблем и предложений для сотрудников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19.05.2017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33542" marR="33542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</a:tbl>
          </a:graphicData>
        </a:graphic>
      </p:graphicFrame>
      <p:sp>
        <p:nvSpPr>
          <p:cNvPr id="6" name="Прямоугольник 5"/>
          <p:cNvSpPr/>
          <p:nvPr/>
        </p:nvSpPr>
        <p:spPr>
          <a:xfrm>
            <a:off x="428176" y="59946"/>
            <a:ext cx="7839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Примерный п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лан-перечень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первоочередных заданий для рабочей группы проекта «Бережливая поликлиника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»</a:t>
            </a:r>
            <a:endParaRPr lang="ru-RU" sz="20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88112810"/>
      </p:ext>
    </p:extLst>
  </p:cSld>
  <p:clrMapOvr>
    <a:masterClrMapping/>
  </p:clrMapOvr>
</p:sld>
</file>

<file path=ppt/slides/slide1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Примерный п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лан-перечень </a:t>
            </a:r>
            <a:r>
              <a:rPr lang="ru-RU" sz="20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первоочередных заданий для рабочей группы проекта «Бережливая поликлиника</a:t>
            </a:r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»</a:t>
            </a:r>
            <a:endParaRPr lang="ru-RU" sz="20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2" name="Таблица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02125155"/>
              </p:ext>
            </p:extLst>
          </p:nvPr>
        </p:nvGraphicFramePr>
        <p:xfrm>
          <a:off x="203202" y="1081556"/>
          <a:ext cx="8505368" cy="5398008"/>
        </p:xfrm>
        <a:graphic>
          <a:graphicData uri="http://schemas.openxmlformats.org/drawingml/2006/table">
            <a:tbl>
              <a:tblPr firstRow="1" firstCol="1" bandRow="1"/>
              <a:tblGrid>
                <a:gridCol w="8568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01977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87626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876263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1876263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</a:tblGrid>
              <a:tr h="696302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 smtClean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№</a:t>
                      </a:r>
                      <a:endParaRPr lang="ru-RU" sz="1400" dirty="0">
                        <a:solidFill>
                          <a:srgbClr val="0000FF"/>
                        </a:solidFill>
                        <a:effectLst/>
                        <a:latin typeface="Arial" pitchFamily="34" charset="0"/>
                        <a:ea typeface="Calibri"/>
                        <a:cs typeface="Arial" pitchFamily="34" charset="0"/>
                      </a:endParaRP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Задача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Срок начала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Срок окончания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Статус выполнения, примечания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3481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Обучение персонала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10.05.2017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26.05.2017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420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16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Провести ремонт входной группы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28.07.2017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3481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Взаимодействие с ТФОМС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34815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Взаимодействие со СМО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420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19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Провести опрос населения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05.05.2017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исполнено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  <a:tr h="46420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20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Закупка мебели, оборудования 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11.08.2017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6"/>
                  </a:ext>
                </a:extLst>
              </a:tr>
              <a:tr h="46420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21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Визуализация поликлиники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15.08.2017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7"/>
                  </a:ext>
                </a:extLst>
              </a:tr>
              <a:tr h="46420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22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Маршрутизация в поликлинике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15.08.2017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8"/>
                  </a:ext>
                </a:extLst>
              </a:tr>
              <a:tr h="23210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23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Приступить к 5С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12.05.2017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15.08.2017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9"/>
                  </a:ext>
                </a:extLst>
              </a:tr>
              <a:tr h="232101">
                <a:tc>
                  <a:txBody>
                    <a:bodyPr/>
                    <a:lstStyle/>
                    <a:p>
                      <a:pPr marL="457200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24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Мониторинг работ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18.05.2017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31.08.2017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457200" algn="ctr">
                        <a:lnSpc>
                          <a:spcPct val="115000"/>
                        </a:lnSpc>
                        <a:spcAft>
                          <a:spcPts val="0"/>
                        </a:spcAft>
                      </a:pPr>
                      <a:r>
                        <a:rPr lang="ru-RU" sz="1400" dirty="0">
                          <a:solidFill>
                            <a:srgbClr val="0000FF"/>
                          </a:solidFill>
                          <a:effectLst/>
                          <a:latin typeface="Arial" pitchFamily="34" charset="0"/>
                          <a:ea typeface="Calibri"/>
                          <a:cs typeface="Arial" pitchFamily="34" charset="0"/>
                        </a:rPr>
                        <a:t> </a:t>
                      </a:r>
                    </a:p>
                  </a:txBody>
                  <a:tcPr marL="41283" marR="41283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1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565791858"/>
      </p:ext>
    </p:extLst>
  </p:cSld>
  <p:clrMapOvr>
    <a:masterClrMapping/>
  </p:clrMapOvr>
</p:sld>
</file>

<file path=ppt/slides/slide1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137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проблемных процессов.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(диаграмма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9. Составить карту потока будущего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10. Составить карту потока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11. Составить план работ по достижению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12. Организовать работу по составлению недельных планов с ежедневной детализацией.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13. Организовать системную работу по мониторингу выполнения намеченных планов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14. Алгоритм доклада по реализации проекта Бережливая поликлиника.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314" y="4847731"/>
            <a:ext cx="8724900" cy="68218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4740548"/>
      </p:ext>
    </p:extLst>
  </p:cSld>
  <p:clrMapOvr>
    <a:masterClrMapping/>
  </p:clrMapOvr>
</p:sld>
</file>

<file path=ppt/slides/slide1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45450" y="-25642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Визуализация. Стандартизация.</a:t>
            </a:r>
            <a:endParaRPr lang="ru-RU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33793" name="Рисунок 2939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368"/>
          <a:stretch/>
        </p:blipFill>
        <p:spPr bwMode="auto">
          <a:xfrm>
            <a:off x="397232" y="1212786"/>
            <a:ext cx="8140376" cy="41132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368357" y="5365702"/>
            <a:ext cx="848688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оформлении стандарта необходимо учесть все особенности процесса, которые могут повлиять на качество выполняемой работы. Они должны быть прописаны в стандарте более детально</a:t>
            </a:r>
          </a:p>
        </p:txBody>
      </p:sp>
    </p:spTree>
    <p:extLst>
      <p:ext uri="{BB962C8B-B14F-4D97-AF65-F5344CB8AC3E}">
        <p14:creationId xmlns:p14="http://schemas.microsoft.com/office/powerpoint/2010/main" val="26716306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3011" name="Picture 3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4171" y="1055592"/>
            <a:ext cx="2531658" cy="3652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4467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Методические рекомендации</a:t>
            </a:r>
            <a:endParaRPr lang="ru-RU" sz="2800" b="1" dirty="0">
              <a:solidFill>
                <a:srgbClr val="0000FF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pic>
        <p:nvPicPr>
          <p:cNvPr id="31746" name="Picture 2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8401" y="1055592"/>
            <a:ext cx="2531658" cy="3652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3010" name="Picture 2"/>
          <p:cNvPicPr>
            <a:picLocks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1882" y="2739250"/>
            <a:ext cx="2531658" cy="36523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222922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5496" y="188688"/>
            <a:ext cx="8136904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PDCA</a:t>
            </a:r>
            <a:endParaRPr lang="ru-RU" sz="2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107504" y="1124744"/>
            <a:ext cx="8965223" cy="5112568"/>
          </a:xfrm>
          <a:prstGeom prst="rect">
            <a:avLst/>
          </a:prstGeom>
          <a:noFill/>
        </p:spPr>
        <p:txBody>
          <a:bodyPr anchorCtr="1">
            <a:noAutofit/>
          </a:bodyPr>
          <a:lstStyle/>
          <a:p>
            <a:pPr indent="266700">
              <a:lnSpc>
                <a:spcPct val="114000"/>
              </a:lnSpc>
              <a:spcBef>
                <a:spcPts val="300"/>
              </a:spcBef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Цикл </a:t>
            </a:r>
            <a:r>
              <a:rPr lang="en-US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PDCA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– сокращение с английского «</a:t>
            </a:r>
            <a:r>
              <a:rPr lang="ru-RU" sz="2200" dirty="0" err="1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Plan-Do-Check-Act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», цикл «Планируй–Делай–Контролируй–Улучшай», также известный как «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цикл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Деминга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».</a:t>
            </a:r>
          </a:p>
          <a:p>
            <a:pPr indent="266700">
              <a:lnSpc>
                <a:spcPct val="114000"/>
              </a:lnSpc>
              <a:spcBef>
                <a:spcPts val="300"/>
              </a:spcBef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Цикл </a:t>
            </a:r>
            <a:r>
              <a:rPr lang="en-US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PDCA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– это последовательность действий, направленных на совершенствование. Он начинается с изучения текущей ситуации, во время которого собираются данные, которые используются для разработки плана совершенствования. Когда такой план подготовлен, его реализуют. Затем смотрят, что получилось и достигнуты ли ожидаемые улучшения. Если опыт удался, то заключительным этапом будет стандартизация, которая должна обеспечить постоянное использование новых методов.</a:t>
            </a:r>
          </a:p>
          <a:p>
            <a:pPr indent="266700">
              <a:lnSpc>
                <a:spcPct val="114000"/>
              </a:lnSpc>
              <a:spcBef>
                <a:spcPts val="300"/>
              </a:spcBef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График проверок по выполнению работ основан на использовании цикла </a:t>
            </a:r>
            <a:r>
              <a:rPr lang="en-US" sz="2200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PDCA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.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307350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 preferRelativeResize="0">
            <a:picLocks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989002" y="2650218"/>
            <a:ext cx="1611313" cy="24495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5" name="Picture 4"/>
          <p:cNvPicPr preferRelativeResize="0">
            <a:picLocks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608638" y="2650218"/>
            <a:ext cx="1612900" cy="24495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6" name="Picture 5"/>
          <p:cNvPicPr preferRelativeResize="0">
            <a:picLocks noChangeArrowheads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779838" y="2650218"/>
            <a:ext cx="1612900" cy="24495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7" name="Picture 6"/>
          <p:cNvPicPr preferRelativeResize="0">
            <a:picLocks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380288" y="2650218"/>
            <a:ext cx="1612900" cy="2449513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grpSp>
        <p:nvGrpSpPr>
          <p:cNvPr id="8" name="Группа 1"/>
          <p:cNvGrpSpPr>
            <a:grpSpLocks/>
          </p:cNvGrpSpPr>
          <p:nvPr/>
        </p:nvGrpSpPr>
        <p:grpSpPr bwMode="auto">
          <a:xfrm>
            <a:off x="7816850" y="1031070"/>
            <a:ext cx="1171575" cy="1036638"/>
            <a:chOff x="7710488" y="2395538"/>
            <a:chExt cx="1331912" cy="1209675"/>
          </a:xfrm>
        </p:grpSpPr>
        <p:pic>
          <p:nvPicPr>
            <p:cNvPr id="9" name="Picture 10"/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10488" y="2395538"/>
              <a:ext cx="1331912" cy="1209675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</a:extLst>
          </p:spPr>
        </p:pic>
        <p:pic>
          <p:nvPicPr>
            <p:cNvPr id="10" name="Picture 15"/>
            <p:cNvPicPr preferRelativeResize="0">
              <a:picLocks noChangeArrowheads="1"/>
            </p:cNvPicPr>
            <p:nvPr/>
          </p:nvPicPr>
          <p:blipFill>
            <a:blip r:embed="rId7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62938" y="2451100"/>
              <a:ext cx="339725" cy="371475"/>
            </a:xfrm>
            <a:prstGeom prst="rect">
              <a:avLst/>
            </a:prstGeom>
            <a:noFill/>
            <a:ln w="9525">
              <a:solidFill>
                <a:srgbClr val="0000FF"/>
              </a:solidFill>
              <a:miter lim="800000"/>
              <a:headEnd/>
              <a:tailEnd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" name="Picture 11"/>
            <p:cNvPicPr>
              <a:picLocks noChangeAspect="1" noChangeArrowheads="1"/>
            </p:cNvPicPr>
            <p:nvPr/>
          </p:nvPicPr>
          <p:blipFill>
            <a:blip r:embed="rId8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580438" y="2673350"/>
              <a:ext cx="46037" cy="69850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</p:grpSp>
      <p:sp>
        <p:nvSpPr>
          <p:cNvPr id="12" name="Прямоугольник 6"/>
          <p:cNvSpPr>
            <a:spLocks noChangeArrowheads="1"/>
          </p:cNvSpPr>
          <p:nvPr/>
        </p:nvSpPr>
        <p:spPr bwMode="auto">
          <a:xfrm>
            <a:off x="0" y="40230"/>
            <a:ext cx="9144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>
                <a:solidFill>
                  <a:srgbClr val="0000FF"/>
                </a:solidFill>
              </a:rPr>
              <a:t>Национальные ГОСТы по </a:t>
            </a:r>
            <a:endParaRPr lang="ru-RU" altLang="ru-RU" sz="2400" b="1" dirty="0" smtClean="0">
              <a:solidFill>
                <a:srgbClr val="0000FF"/>
              </a:solidFill>
            </a:endParaRPr>
          </a:p>
          <a:p>
            <a:pPr algn="ctr" eaLnBrk="1" hangingPunct="1">
              <a:spcBef>
                <a:spcPct val="0"/>
              </a:spcBef>
              <a:buFontTx/>
              <a:buNone/>
            </a:pPr>
            <a:r>
              <a:rPr lang="ru-RU" altLang="ru-RU" sz="2400" b="1" dirty="0" smtClean="0">
                <a:solidFill>
                  <a:srgbClr val="0000FF"/>
                </a:solidFill>
              </a:rPr>
              <a:t>«</a:t>
            </a:r>
            <a:r>
              <a:rPr lang="ru-RU" altLang="ru-RU" sz="2400" b="1" dirty="0">
                <a:solidFill>
                  <a:srgbClr val="0000FF"/>
                </a:solidFill>
              </a:rPr>
              <a:t>Бережливому производству»</a:t>
            </a:r>
          </a:p>
        </p:txBody>
      </p:sp>
      <p:pic>
        <p:nvPicPr>
          <p:cNvPr id="13" name="Рисунок 12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5341" y="2650218"/>
            <a:ext cx="1681848" cy="2449513"/>
          </a:xfrm>
          <a:prstGeom prst="rect">
            <a:avLst/>
          </a:prstGeom>
          <a:ln>
            <a:solidFill>
              <a:srgbClr val="0000FF"/>
            </a:solidFill>
          </a:ln>
        </p:spPr>
      </p:pic>
    </p:spTree>
    <p:extLst>
      <p:ext uri="{BB962C8B-B14F-4D97-AF65-F5344CB8AC3E}">
        <p14:creationId xmlns:p14="http://schemas.microsoft.com/office/powerpoint/2010/main" val="244186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1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141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проблемных процессов.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(диаграмма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9. Составить карту потока будущего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10. Составить карту потока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11. Составить план работ по достижению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12. Организовать работу по составлению недельных планов с ежедневной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13. Организовать системную работу по мониторингу выполнения намеченных планов 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14. Алгоритм доклада по реализации проекта Бережливая поликлиника.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314" y="5515375"/>
            <a:ext cx="8724900" cy="68218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371666"/>
      </p:ext>
    </p:extLst>
  </p:cSld>
  <p:clrMapOvr>
    <a:masterClrMapping/>
  </p:clrMapOvr>
</p:sld>
</file>

<file path=ppt/slides/slide1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142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81000" y="1131273"/>
            <a:ext cx="8343900" cy="452431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	Представление докладчика. 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1.1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	Ф.И.О. Должность.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	Называются поликлиники, вовлечённые в проект.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2.1.	Сколько всего поликлиник  в регионе_____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шт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в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т.ч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взрослых ______шт.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детских    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______шт.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2.2.	Сколько поликлиник планируется для тиражирования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принципов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инструментов бережливого производства ___шт.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	Докладывается о наличии Дорожной карты и Тактического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Плана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Реализации (ТПР) по согласованной форме. 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3.0.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Указывается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согласован или нет ТПР Минздрава республики с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Минздравом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РФ.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3.1.	Всего пунктов ТПР ____шт.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3.2.	Запланировано выполнение пунктов на отчётную дату____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шт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3.3.	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Невыполнено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пунктов в срок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предусмотенным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ТПР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всего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_____.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шт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82880" y="-60870"/>
            <a:ext cx="81044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Алгоритм доклада по реализации проекта Бережливая поликлиника.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829601841"/>
      </p:ext>
    </p:extLst>
  </p:cSld>
  <p:clrMapOvr>
    <a:masterClrMapping/>
  </p:clrMapOvr>
</p:sld>
</file>

<file path=ppt/slides/slide1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143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228600" y="1244561"/>
            <a:ext cx="87249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Информация по каждому невыполненному пункту: Содержание пункта, причины невыполнения и ожидаемый срок устранения отставания.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4.	Докладывается об организации сбора предложений. 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4.1.	Количество предложений на улучшения всего____ шт. Принято к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реализации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___шт. реализовано всего  ____ шт.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в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т.ч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от медперсонала подано ___шт. 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принято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 реализации___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шт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 реализовано ____шт.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от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пациентов  подано   ____ шт. принято к реализации ___шт.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реализовано 	___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	Докладывается об организации сбора проблем.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5.1.	Количество проблем выявлено всего______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шт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решено всего____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в 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т.ч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 медперсоналом выявлено всего ____шт. решено ___</a:t>
            </a:r>
            <a:r>
              <a:rPr lang="ru-RU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шт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    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выявлено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пациентами ____ шт. решено ___шт.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6.	Докладывается о работе по   обучению персонала и пациентов.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6.1.	Количество персонала в эталонных поликлиниках всего___, в том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числе 	обучено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принципам Бережливого производства______.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6.2.	Наличие утверждённых мероприятий и количество проведённых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мероприятий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информации населения (пациентов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80" y="-60870"/>
            <a:ext cx="81044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Алгоритм доклада по реализации проекта Бережливая поликлиника.</a:t>
            </a:r>
            <a:endParaRPr lang="ru-RU" sz="2600" dirty="0"/>
          </a:p>
        </p:txBody>
      </p:sp>
    </p:spTree>
    <p:extLst>
      <p:ext uri="{BB962C8B-B14F-4D97-AF65-F5344CB8AC3E}">
        <p14:creationId xmlns:p14="http://schemas.microsoft.com/office/powerpoint/2010/main" val="1829601841"/>
      </p:ext>
    </p:extLst>
  </p:cSld>
  <p:clrMapOvr>
    <a:masterClrMapping/>
  </p:clrMapOvr>
</p:sld>
</file>

<file path=ppt/slides/slide1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144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182880" y="1443841"/>
            <a:ext cx="885524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7.	Показатель удовлетворённости пациентов и персонала.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7.1.	Процент удовлетворённости пациентов _____.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7.2.	Процент вовлеченности персонала _____</a:t>
            </a:r>
            <a:endParaRPr lang="ru-RU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	Наличие проблем, требующих решения на уровне Минздрава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РФ 	в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рамках проекта. (Называются только те проблемы,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которые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решаются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 уровне Минздрава республики, края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	или 	области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 в письменной форме направлены в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Минздрав РФ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.) 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9.	Доклад закончен.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2880" y="-60870"/>
            <a:ext cx="8104472" cy="8925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Алгоритм доклада по реализации проекта Бережливая поликлиника.</a:t>
            </a:r>
            <a:endParaRPr lang="ru-RU" sz="2600" dirty="0"/>
          </a:p>
        </p:txBody>
      </p:sp>
      <p:cxnSp>
        <p:nvCxnSpPr>
          <p:cNvPr id="6" name="Прямая соединительная линия 5"/>
          <p:cNvCxnSpPr/>
          <p:nvPr/>
        </p:nvCxnSpPr>
        <p:spPr>
          <a:xfrm>
            <a:off x="182880" y="2204185"/>
            <a:ext cx="5139891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01841"/>
      </p:ext>
    </p:extLst>
  </p:cSld>
  <p:clrMapOvr>
    <a:masterClrMapping/>
  </p:clrMapOvr>
</p:sld>
</file>

<file path=ppt/slides/slide1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297474" y="2060848"/>
            <a:ext cx="8506557" cy="25202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ru-RU" sz="5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Спасибо за внимание!</a:t>
            </a:r>
          </a:p>
          <a:p>
            <a:pPr algn="ctr">
              <a:defRPr/>
            </a:pPr>
            <a:r>
              <a:rPr lang="ru-RU" sz="5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Ваши вопросы? </a:t>
            </a:r>
            <a:endParaRPr lang="ru-RU" sz="5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145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435426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Скругленный прямоугольник 16"/>
          <p:cNvSpPr/>
          <p:nvPr/>
        </p:nvSpPr>
        <p:spPr>
          <a:xfrm>
            <a:off x="35496" y="188688"/>
            <a:ext cx="8208912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Цикл </a:t>
            </a:r>
            <a:r>
              <a:rPr lang="en-US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PDCA</a:t>
            </a:r>
            <a:endParaRPr lang="ru-RU" sz="2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8" name="Прямая соединительная линия 7"/>
          <p:cNvCxnSpPr/>
          <p:nvPr/>
        </p:nvCxnSpPr>
        <p:spPr>
          <a:xfrm rot="5400000">
            <a:off x="2097882" y="3609182"/>
            <a:ext cx="4681537" cy="0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Прямая соединительная линия 8"/>
          <p:cNvCxnSpPr/>
          <p:nvPr/>
        </p:nvCxnSpPr>
        <p:spPr>
          <a:xfrm>
            <a:off x="0" y="3573464"/>
            <a:ext cx="9144000" cy="71437"/>
          </a:xfrm>
          <a:prstGeom prst="line">
            <a:avLst/>
          </a:prstGeom>
          <a:ln w="38100">
            <a:solidFill>
              <a:schemeClr val="tx1">
                <a:lumMod val="95000"/>
                <a:lumOff val="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TextBox 15"/>
          <p:cNvSpPr txBox="1">
            <a:spLocks noChangeArrowheads="1"/>
          </p:cNvSpPr>
          <p:nvPr/>
        </p:nvSpPr>
        <p:spPr bwMode="auto">
          <a:xfrm>
            <a:off x="4572000" y="3000376"/>
            <a:ext cx="331177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</a:t>
            </a:r>
          </a:p>
        </p:txBody>
      </p:sp>
      <p:sp>
        <p:nvSpPr>
          <p:cNvPr id="11" name="TextBox 16"/>
          <p:cNvSpPr txBox="1">
            <a:spLocks noChangeArrowheads="1"/>
          </p:cNvSpPr>
          <p:nvPr/>
        </p:nvSpPr>
        <p:spPr bwMode="auto">
          <a:xfrm>
            <a:off x="4572000" y="3786189"/>
            <a:ext cx="464527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D</a:t>
            </a:r>
            <a:endParaRPr lang="ru-RU" sz="2800" b="1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TextBox 17"/>
          <p:cNvSpPr txBox="1">
            <a:spLocks noChangeArrowheads="1"/>
          </p:cNvSpPr>
          <p:nvPr/>
        </p:nvSpPr>
        <p:spPr bwMode="auto">
          <a:xfrm>
            <a:off x="3928696" y="3786189"/>
            <a:ext cx="334108" cy="5222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</a:t>
            </a:r>
          </a:p>
        </p:txBody>
      </p:sp>
      <p:sp>
        <p:nvSpPr>
          <p:cNvPr id="13" name="TextBox 19"/>
          <p:cNvSpPr txBox="1">
            <a:spLocks noChangeArrowheads="1"/>
          </p:cNvSpPr>
          <p:nvPr/>
        </p:nvSpPr>
        <p:spPr bwMode="auto">
          <a:xfrm>
            <a:off x="3928697" y="3000376"/>
            <a:ext cx="266700" cy="523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sz="2800" b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</a:t>
            </a:r>
          </a:p>
        </p:txBody>
      </p:sp>
      <p:sp>
        <p:nvSpPr>
          <p:cNvPr id="14" name="Прямоугольник 16"/>
          <p:cNvSpPr>
            <a:spLocks noChangeArrowheads="1"/>
          </p:cNvSpPr>
          <p:nvPr/>
        </p:nvSpPr>
        <p:spPr bwMode="auto">
          <a:xfrm>
            <a:off x="4929554" y="1214438"/>
            <a:ext cx="4214446" cy="20313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Планирование работ по достижению целей, ориентированных на удовлетворение потребителя. На этой стадии решается, что, кто, когда, где, и в отдельных случаях, как </a:t>
            </a:r>
          </a:p>
        </p:txBody>
      </p:sp>
      <p:sp>
        <p:nvSpPr>
          <p:cNvPr id="15" name="Прямоугольник 17"/>
          <p:cNvSpPr>
            <a:spLocks noChangeArrowheads="1"/>
          </p:cNvSpPr>
          <p:nvPr/>
        </p:nvSpPr>
        <p:spPr bwMode="auto">
          <a:xfrm>
            <a:off x="4954379" y="4149080"/>
            <a:ext cx="3722077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ea typeface="Times New Roman" pitchFamily="18" charset="0"/>
                <a:cs typeface="Arial" pitchFamily="34" charset="0"/>
              </a:rPr>
              <a:t>Выполнение работ по достижению целей, внесение небольших усовершенствований  </a:t>
            </a:r>
          </a:p>
        </p:txBody>
      </p:sp>
      <p:sp>
        <p:nvSpPr>
          <p:cNvPr id="16" name="Прямоугольник 22"/>
          <p:cNvSpPr>
            <a:spLocks noChangeArrowheads="1"/>
          </p:cNvSpPr>
          <p:nvPr/>
        </p:nvSpPr>
        <p:spPr bwMode="auto">
          <a:xfrm>
            <a:off x="339802" y="4005064"/>
            <a:ext cx="3656134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Сбор информации и контроль результата получившегося в ходе выполнения процесса, выявление и анализ отклонений, установление причин отклонений</a:t>
            </a:r>
          </a:p>
        </p:txBody>
      </p:sp>
      <p:sp>
        <p:nvSpPr>
          <p:cNvPr id="18" name="Прямоугольник 24"/>
          <p:cNvSpPr>
            <a:spLocks noChangeArrowheads="1"/>
          </p:cNvSpPr>
          <p:nvPr/>
        </p:nvSpPr>
        <p:spPr bwMode="auto">
          <a:xfrm>
            <a:off x="272393" y="1242764"/>
            <a:ext cx="3723543" cy="1754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r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Принятие мер по устранению причин отклонений от запланированного результата.</a:t>
            </a:r>
          </a:p>
          <a:p>
            <a:pPr algn="r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Постоянное использование новых методов, обеспечение закрепления в стандарте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42063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12603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Термины Лин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107504" y="1268760"/>
            <a:ext cx="896448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361950" eaLnBrk="0" hangingPunct="0">
              <a:spcBef>
                <a:spcPts val="1200"/>
              </a:spcBef>
              <a:buClr>
                <a:schemeClr val="accent1"/>
              </a:buClr>
              <a:buSzPct val="100000"/>
              <a:defRPr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Заказчик –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физическое лицо или организация, для которой производится продукция или оказывается услуга.</a:t>
            </a:r>
          </a:p>
          <a:p>
            <a:pPr indent="361950" eaLnBrk="0" hangingPunct="0">
              <a:spcBef>
                <a:spcPts val="1200"/>
              </a:spcBef>
              <a:buClr>
                <a:schemeClr val="accent1"/>
              </a:buClr>
              <a:buSzPct val="100000"/>
              <a:defRPr/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Внешний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заказчик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получении продукции или услуги платит деньги,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внутренний заказчик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рассчитывается» с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внутренним поставщиком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деньгами (накладные, бирки, карта сборки, акты и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т.д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</a:t>
            </a:r>
          </a:p>
          <a:p>
            <a:pPr indent="361950" eaLnBrk="0" hangingPunct="0">
              <a:spcBef>
                <a:spcPts val="1200"/>
              </a:spcBef>
              <a:buClr>
                <a:schemeClr val="accent1"/>
              </a:buClr>
              <a:buSzPct val="100000"/>
              <a:defRPr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Поставщик –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удовлетворяет интересы заказчика.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</a:p>
          <a:p>
            <a:pPr indent="361950" eaLnBrk="0" hangingPunct="0">
              <a:spcBef>
                <a:spcPts val="1200"/>
              </a:spcBef>
              <a:buClr>
                <a:schemeClr val="accent1"/>
              </a:buClr>
              <a:buSzPct val="100000"/>
              <a:defRPr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Внешний поставщик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 произведенную продукцию или оказанную услугу получает деньги, а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внутренний поставщик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нет.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64841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ик 9"/>
          <p:cNvSpPr/>
          <p:nvPr/>
        </p:nvSpPr>
        <p:spPr>
          <a:xfrm>
            <a:off x="1115616" y="1196752"/>
            <a:ext cx="5982920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Поток создания ценности и процессы</a:t>
            </a:r>
            <a:endParaRPr lang="ru-RU" sz="2400" dirty="0">
              <a:solidFill>
                <a:srgbClr val="80008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2" name="Прямая со стрелкой 11"/>
          <p:cNvCxnSpPr/>
          <p:nvPr/>
        </p:nvCxnSpPr>
        <p:spPr>
          <a:xfrm>
            <a:off x="179512" y="1772816"/>
            <a:ext cx="7704856" cy="0"/>
          </a:xfrm>
          <a:prstGeom prst="straightConnector1">
            <a:avLst/>
          </a:prstGeom>
          <a:ln w="76200">
            <a:solidFill>
              <a:srgbClr val="80008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Прямоугольник 12"/>
          <p:cNvSpPr/>
          <p:nvPr/>
        </p:nvSpPr>
        <p:spPr>
          <a:xfrm>
            <a:off x="611560" y="2060848"/>
            <a:ext cx="6912768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0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Процесс 	           Процесс 	     Процесс</a:t>
            </a:r>
            <a:endParaRPr lang="ru-RU" sz="20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323528" y="2564904"/>
            <a:ext cx="2088232" cy="338554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Регистратура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2699230" y="2564904"/>
            <a:ext cx="2160240" cy="338554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Прием у врача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5109038" y="2564904"/>
            <a:ext cx="2467433" cy="338554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b="1" dirty="0" smtClean="0">
                <a:latin typeface="Arial" pitchFamily="34" charset="0"/>
                <a:cs typeface="Arial" pitchFamily="34" charset="0"/>
              </a:rPr>
              <a:t>Оформление БЛ</a:t>
            </a:r>
            <a:endParaRPr lang="ru-RU" sz="1600" b="1" dirty="0"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19" name="Прямая со стрелкой 18"/>
          <p:cNvCxnSpPr/>
          <p:nvPr/>
        </p:nvCxnSpPr>
        <p:spPr>
          <a:xfrm>
            <a:off x="179512" y="3068960"/>
            <a:ext cx="7992888" cy="0"/>
          </a:xfrm>
          <a:prstGeom prst="straightConnector1">
            <a:avLst/>
          </a:prstGeom>
          <a:ln w="76200">
            <a:solidFill>
              <a:srgbClr val="FF0000"/>
            </a:solidFill>
            <a:prstDash val="dash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Прямая со стрелкой 20"/>
          <p:cNvCxnSpPr/>
          <p:nvPr/>
        </p:nvCxnSpPr>
        <p:spPr>
          <a:xfrm flipV="1">
            <a:off x="107504" y="3212976"/>
            <a:ext cx="7632848" cy="8384"/>
          </a:xfrm>
          <a:prstGeom prst="straightConnector1">
            <a:avLst/>
          </a:prstGeom>
          <a:ln w="76200">
            <a:solidFill>
              <a:srgbClr val="0000FF"/>
            </a:solidFill>
            <a:prstDash val="solid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единительная линия 25"/>
          <p:cNvCxnSpPr/>
          <p:nvPr/>
        </p:nvCxnSpPr>
        <p:spPr>
          <a:xfrm>
            <a:off x="107504" y="2924944"/>
            <a:ext cx="0" cy="576064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единительная линия 27"/>
          <p:cNvCxnSpPr/>
          <p:nvPr/>
        </p:nvCxnSpPr>
        <p:spPr>
          <a:xfrm>
            <a:off x="7740352" y="2924944"/>
            <a:ext cx="0" cy="576064"/>
          </a:xfrm>
          <a:prstGeom prst="line">
            <a:avLst/>
          </a:prstGeom>
          <a:ln w="76200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8172400" y="2924944"/>
            <a:ext cx="936104" cy="338554"/>
          </a:xfrm>
          <a:prstGeom prst="rect">
            <a:avLst/>
          </a:prstGeom>
          <a:solidFill>
            <a:srgbClr val="33CC33"/>
          </a:solidFill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Клиент</a:t>
            </a:r>
            <a:endParaRPr lang="ru-RU" sz="1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Прямоугольник 30"/>
          <p:cNvSpPr/>
          <p:nvPr/>
        </p:nvSpPr>
        <p:spPr>
          <a:xfrm>
            <a:off x="179512" y="4204826"/>
            <a:ext cx="8640959" cy="196977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6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Поток создания ценности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 все шаги, как </a:t>
            </a:r>
            <a:r>
              <a:rPr lang="ru-RU" sz="2400" b="1" i="1" dirty="0" smtClean="0">
                <a:solidFill>
                  <a:srgbClr val="009900"/>
                </a:solidFill>
                <a:latin typeface="Arial" pitchFamily="34" charset="0"/>
                <a:cs typeface="Arial" pitchFamily="34" charset="0"/>
              </a:rPr>
              <a:t>создающие ценность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так и </a:t>
            </a:r>
            <a:r>
              <a:rPr lang="ru-RU" sz="2400" b="1" i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не создающие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необходимые для прохождения пациентом всех процессов, от обращения до получения качественной медицинской помощи и оформления документов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17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60040" y="123736"/>
            <a:ext cx="7380312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Обучение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группы проектного офиса принципам и инструментам бережливого производства. </a:t>
            </a:r>
          </a:p>
        </p:txBody>
      </p:sp>
    </p:spTree>
    <p:extLst>
      <p:ext uri="{BB962C8B-B14F-4D97-AF65-F5344CB8AC3E}">
        <p14:creationId xmlns:p14="http://schemas.microsoft.com/office/powerpoint/2010/main" val="166613696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80704"/>
            <a:ext cx="7838006" cy="684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70000"/>
              </a:lnSpc>
            </a:pPr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Выталкивание-вытягивание </a:t>
            </a:r>
          </a:p>
          <a:p>
            <a:pPr algn="ctr">
              <a:lnSpc>
                <a:spcPct val="70000"/>
              </a:lnSpc>
            </a:pPr>
            <a:r>
              <a:rPr lang="ru-RU" sz="28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(как применять информационные потоки)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179512" y="1340768"/>
            <a:ext cx="8964488" cy="4361194"/>
          </a:xfrm>
          <a:custGeom>
            <a:avLst/>
            <a:gdLst>
              <a:gd name="connsiteX0" fmla="*/ 0 w 8748464"/>
              <a:gd name="connsiteY0" fmla="*/ 0 h 3681008"/>
              <a:gd name="connsiteX1" fmla="*/ 8748464 w 8748464"/>
              <a:gd name="connsiteY1" fmla="*/ 0 h 3681008"/>
              <a:gd name="connsiteX2" fmla="*/ 8748464 w 8748464"/>
              <a:gd name="connsiteY2" fmla="*/ 3681008 h 3681008"/>
              <a:gd name="connsiteX3" fmla="*/ 0 w 8748464"/>
              <a:gd name="connsiteY3" fmla="*/ 3681008 h 3681008"/>
              <a:gd name="connsiteX4" fmla="*/ 0 w 8748464"/>
              <a:gd name="connsiteY4" fmla="*/ 0 h 368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464" h="3681008">
                <a:moveTo>
                  <a:pt x="0" y="0"/>
                </a:moveTo>
                <a:lnTo>
                  <a:pt x="8748464" y="0"/>
                </a:lnTo>
                <a:lnTo>
                  <a:pt x="8748464" y="3681008"/>
                </a:lnTo>
                <a:lnTo>
                  <a:pt x="0" y="3681008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538163">
              <a:lnSpc>
                <a:spcPct val="90000"/>
              </a:lnSpc>
              <a:spcBef>
                <a:spcPts val="1200"/>
              </a:spcBef>
            </a:pPr>
            <a:r>
              <a:rPr lang="ru-RU" sz="2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Выталкивание</a:t>
            </a: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– производство продукции по графику, составленному на основе предположений, что понадобится следующему процессу (на хранение, запасы)</a:t>
            </a:r>
          </a:p>
          <a:p>
            <a:pPr indent="538163">
              <a:lnSpc>
                <a:spcPct val="90000"/>
              </a:lnSpc>
              <a:spcBef>
                <a:spcPts val="1200"/>
              </a:spcBef>
            </a:pPr>
            <a:r>
              <a:rPr lang="ru-RU" sz="26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Вытягивание</a:t>
            </a: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           – метод управления производством, когда последующие операции сигнализируют предыдущим операциям о своих потребностях. Направлен на предотвращение перепроизводства и исключение запасов в процессах</a:t>
            </a:r>
          </a:p>
          <a:p>
            <a:pPr indent="271463">
              <a:lnSpc>
                <a:spcPct val="90000"/>
              </a:lnSpc>
              <a:spcBef>
                <a:spcPts val="1200"/>
              </a:spcBef>
            </a:pP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316759" y="1400650"/>
            <a:ext cx="720080" cy="288032"/>
          </a:xfrm>
          <a:prstGeom prst="rightArrow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1" name="Рисунок 20" descr="Рисунок.pn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3241207" y="2823697"/>
            <a:ext cx="600844" cy="540000"/>
          </a:xfrm>
          <a:prstGeom prst="rect">
            <a:avLst/>
          </a:prstGeom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293984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19</a:t>
            </a:fld>
            <a:endParaRPr lang="ru-RU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109" y="1258206"/>
            <a:ext cx="6096383" cy="241400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57108" y="4151588"/>
            <a:ext cx="6123696" cy="221932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Прямоугольник 11"/>
          <p:cNvSpPr/>
          <p:nvPr/>
        </p:nvSpPr>
        <p:spPr>
          <a:xfrm>
            <a:off x="323528" y="44624"/>
            <a:ext cx="79208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Выравнивание потоков. </a:t>
            </a:r>
          </a:p>
          <a:p>
            <a:pPr algn="ctr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Исключение перекрестных перемещений </a:t>
            </a:r>
            <a:endParaRPr lang="ru-RU" sz="2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3" name="Picture 3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929" y="2374610"/>
            <a:ext cx="828997" cy="294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3278136" y="913886"/>
            <a:ext cx="2907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Перемещение хаотично</a:t>
            </a:r>
            <a:endParaRPr lang="ru-RU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2973342" y="3831348"/>
            <a:ext cx="335002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Перемещение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упорядочено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8763128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34738" y="1329340"/>
            <a:ext cx="5173383" cy="3732596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Rectangle 6"/>
          <p:cNvSpPr>
            <a:spLocks noChangeArrowheads="1"/>
          </p:cNvSpPr>
          <p:nvPr/>
        </p:nvSpPr>
        <p:spPr bwMode="auto">
          <a:xfrm>
            <a:off x="5299410" y="2410808"/>
            <a:ext cx="3836377" cy="15696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Просим Вас </a:t>
            </a:r>
            <a:endParaRPr lang="ru-RU" sz="2400" b="1" dirty="0" smtClean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  <a:p>
            <a:pPr algn="ctr">
              <a:spcBef>
                <a:spcPct val="0"/>
              </a:spcBef>
              <a:defRPr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соблюдать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тишину.</a:t>
            </a:r>
          </a:p>
          <a:p>
            <a:pPr algn="ctr">
              <a:spcBef>
                <a:spcPct val="0"/>
              </a:spcBef>
              <a:defRPr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Выключите мобильные телефоны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20</a:t>
            </a:fld>
            <a:endParaRPr lang="ru-RU"/>
          </a:p>
        </p:txBody>
      </p:sp>
      <p:sp>
        <p:nvSpPr>
          <p:cNvPr id="7" name="Прямоугольник 6"/>
          <p:cNvSpPr/>
          <p:nvPr/>
        </p:nvSpPr>
        <p:spPr>
          <a:xfrm>
            <a:off x="436825" y="1146007"/>
            <a:ext cx="792088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Главная установка – участие в </a:t>
            </a:r>
            <a:r>
              <a:rPr lang="ru-RU" sz="2400" b="1" dirty="0" err="1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кайдзен</a:t>
            </a:r>
            <a:r>
              <a:rPr lang="ru-RU" sz="2400" b="1" dirty="0" smtClean="0">
                <a:solidFill>
                  <a:srgbClr val="FF0000"/>
                </a:solidFill>
                <a:latin typeface="Arial" pitchFamily="34" charset="0"/>
                <a:ea typeface="+mj-ea"/>
                <a:cs typeface="Arial" pitchFamily="34" charset="0"/>
              </a:rPr>
              <a:t>-работе руководителей компании и всех сотрудников</a:t>
            </a:r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650376"/>
            <a:ext cx="828997" cy="294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524000" y="2045068"/>
            <a:ext cx="748665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AutoNum type="arabicPeriod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Выявление проблем для совершенствования непосредственно на рабочих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местах.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Устранение всех видов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потерь.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indent="-457200">
              <a:buAutoNum type="arabicPeriod"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Совершенствование,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стандартизация.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Перераспределение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загрузки мед.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персонала.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Сокращение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трудозатрат, снижение запасов, повышение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качества.</a:t>
            </a:r>
          </a:p>
          <a:p>
            <a:pPr marL="457200" indent="-457200">
              <a:buAutoNum type="arabicPeriod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Тиражирование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полученного опыта и лучших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практик.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23528" y="18259"/>
            <a:ext cx="784832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8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Кайдзен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задачи</a:t>
            </a:r>
            <a:endParaRPr lang="ru-RU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6424689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21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136392"/>
            <a:ext cx="87249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1. Создание проектного офиса, работа которого организована на принципах «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Хосин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канри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2. Провести обучение группы проектного офиса принципам и инструментам бережливого производства. 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 Составить дорожную карту на улучшения.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4. Составить тактический план реализации проекта с недельной детализацией.</a:t>
            </a:r>
          </a:p>
          <a:p>
            <a:pPr algn="just"/>
            <a:r>
              <a:rPr lang="ru-RU" sz="2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5. Организовать 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сбор проблем и предложений от пациентов (клиентов), медперсонала и провести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фотофиксацию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 При помощи инструментов бережливого производства и диаграммы Парето определить наиболее проблемные процессы. 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2544633"/>
            <a:ext cx="8724900" cy="331917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5894437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4467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Дорожная карта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22</a:t>
            </a:fld>
            <a:endParaRPr lang="ru-RU" dirty="0"/>
          </a:p>
        </p:txBody>
      </p:sp>
      <p:pic>
        <p:nvPicPr>
          <p:cNvPr id="30723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1546" y="943274"/>
            <a:ext cx="8839200" cy="5399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27307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4467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Дорожная карта</a:t>
            </a: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23</a:t>
            </a:fld>
            <a:endParaRPr lang="ru-RU" dirty="0"/>
          </a:p>
        </p:txBody>
      </p:sp>
      <p:pic>
        <p:nvPicPr>
          <p:cNvPr id="307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1" y="875898"/>
            <a:ext cx="9068309" cy="5137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957419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4467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Дорожная карта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5143" y="823456"/>
            <a:ext cx="8795657" cy="4976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Дорожная карта – это наглядное представление пошагового сценария развития определённого объекта – отдельного продукта,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даже плана достижения политических, социальных и </a:t>
            </a:r>
            <a:r>
              <a:rPr lang="ru-RU" sz="24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т.т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 целей, например, урегулирования международных конфликтов и борьбы с особо опасными заболеваниями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Дорожное картирование увязывает между собой видение, стратегию и план развития объекта и выстраивает во времени основные шаги этого процесса по принципу «прошлое – настоящее – будущее».</a:t>
            </a:r>
          </a:p>
        </p:txBody>
      </p:sp>
    </p:spTree>
    <p:extLst>
      <p:ext uri="{BB962C8B-B14F-4D97-AF65-F5344CB8AC3E}">
        <p14:creationId xmlns:p14="http://schemas.microsoft.com/office/powerpoint/2010/main" val="2658198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4467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Дорожная карта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145143" y="983110"/>
            <a:ext cx="8795657" cy="23730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lnSpc>
                <a:spcPct val="114000"/>
              </a:lnSpc>
              <a:spcAft>
                <a:spcPts val="600"/>
              </a:spcAft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Дорожные 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карты позволяют просматривать не только вероятные сценарии, но и их потенциальную рентабельность, а также выбирать оптимальные пути с точки зрения ресурсной </a:t>
            </a:r>
            <a:r>
              <a:rPr lang="ru-RU" sz="26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затратности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 экономической эффективности</a:t>
            </a: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0431291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26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136392"/>
            <a:ext cx="87249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1. Создание проектного офиса, работа которого организована на принципах «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Хосин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канри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2. Провести обучение группы проектного офиса принципам и инструментам бережливого производства.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3. Составить дорожную карту на улучшения.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4. Составить тактический план реализации проекта с недельной детализацией.</a:t>
            </a:r>
          </a:p>
          <a:p>
            <a:pPr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5. Организовать сбор проблем и предложений от пациентов (клиентов), медперсонала и провести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фотофиксацию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 При помощи инструментов бережливого производства и диаграммы Парето определить наиболее проблемные процессы. 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2878455"/>
            <a:ext cx="8724900" cy="658594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5164005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27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8212"/>
            <a:ext cx="8229600" cy="1143000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Общая вид тактического плана работ (ТПР)</a:t>
            </a:r>
          </a:p>
        </p:txBody>
      </p:sp>
      <p:pic>
        <p:nvPicPr>
          <p:cNvPr id="10649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244" y="1052736"/>
            <a:ext cx="7344816" cy="5100569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76023112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28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66972" y="-164520"/>
            <a:ext cx="8229600" cy="1143000"/>
          </a:xfrm>
        </p:spPr>
        <p:txBody>
          <a:bodyPr>
            <a:normAutofit/>
          </a:bodyPr>
          <a:lstStyle/>
          <a:p>
            <a:r>
              <a:rPr lang="ru-RU" sz="26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Пример ТПР: раздел ЗАГОЛОВОК</a:t>
            </a:r>
          </a:p>
        </p:txBody>
      </p:sp>
      <p:pic>
        <p:nvPicPr>
          <p:cNvPr id="107525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4875" y="1268760"/>
            <a:ext cx="7753794" cy="5055071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07676817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29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88212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6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Пример ТПР: раздел МФГ</a:t>
            </a:r>
          </a:p>
        </p:txBody>
      </p:sp>
      <p:pic>
        <p:nvPicPr>
          <p:cNvPr id="109573" name="Picture 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7287" y="1484784"/>
            <a:ext cx="7597201" cy="4459610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366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064" y="1465733"/>
            <a:ext cx="1227584" cy="45315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55370375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Группа 7"/>
          <p:cNvGrpSpPr/>
          <p:nvPr/>
        </p:nvGrpSpPr>
        <p:grpSpPr>
          <a:xfrm>
            <a:off x="2376762" y="5085184"/>
            <a:ext cx="4571502" cy="1040939"/>
            <a:chOff x="2241017" y="5301208"/>
            <a:chExt cx="4571502" cy="1040939"/>
          </a:xfrm>
        </p:grpSpPr>
        <p:pic>
          <p:nvPicPr>
            <p:cNvPr id="39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2241017" y="5301208"/>
              <a:ext cx="700706" cy="1008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0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042761" y="5301208"/>
              <a:ext cx="700706" cy="1008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1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3743467" y="5328585"/>
              <a:ext cx="700706" cy="1008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2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545211" y="5328585"/>
              <a:ext cx="700706" cy="1008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3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310069" y="5333413"/>
              <a:ext cx="700706" cy="1008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44" name="Picture 2"/>
            <p:cNvPicPr>
              <a:picLocks noChangeAspect="1" noChangeArrowheads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11813" y="5333413"/>
              <a:ext cx="700706" cy="100873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683716" y="313492"/>
            <a:ext cx="7632700" cy="553998"/>
          </a:xfrm>
        </p:spPr>
        <p:txBody>
          <a:bodyPr>
            <a:noAutofit/>
          </a:bodyPr>
          <a:lstStyle/>
          <a:p>
            <a:pPr algn="ctr"/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Разработка стратегии управления медицинскими учреждениями</a:t>
            </a:r>
            <a:b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</a:b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3</a:t>
            </a:fld>
            <a:endParaRPr lang="ru-RU" dirty="0"/>
          </a:p>
        </p:txBody>
      </p:sp>
      <p:pic>
        <p:nvPicPr>
          <p:cNvPr id="2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81821" y="963537"/>
            <a:ext cx="1826283" cy="8812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2" name="Равнобедренный треугольник 21"/>
          <p:cNvSpPr/>
          <p:nvPr/>
        </p:nvSpPr>
        <p:spPr>
          <a:xfrm rot="10800000">
            <a:off x="2051720" y="2132854"/>
            <a:ext cx="5101763" cy="216025"/>
          </a:xfrm>
          <a:prstGeom prst="triangle">
            <a:avLst/>
          </a:prstGeom>
          <a:noFill/>
          <a:ln w="1905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3" name="Picture 5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96752"/>
            <a:ext cx="1224136" cy="74675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4" name="Равнобедренный треугольник 23"/>
          <p:cNvSpPr/>
          <p:nvPr/>
        </p:nvSpPr>
        <p:spPr>
          <a:xfrm rot="10800000">
            <a:off x="2186154" y="4869160"/>
            <a:ext cx="4937381" cy="242030"/>
          </a:xfrm>
          <a:prstGeom prst="triangle">
            <a:avLst/>
          </a:prstGeom>
          <a:noFill/>
          <a:ln w="19050">
            <a:solidFill>
              <a:srgbClr val="385D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25" name="Picture 6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46969" y="1268760"/>
            <a:ext cx="1080120" cy="75336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26" name="Прямая со стрелкой 25"/>
          <p:cNvCxnSpPr/>
          <p:nvPr/>
        </p:nvCxnSpPr>
        <p:spPr>
          <a:xfrm flipV="1">
            <a:off x="1907704" y="2492896"/>
            <a:ext cx="425001" cy="1161"/>
          </a:xfrm>
          <a:prstGeom prst="straightConnector1">
            <a:avLst/>
          </a:prstGeom>
          <a:ln w="50800">
            <a:solidFill>
              <a:schemeClr val="tx2">
                <a:lumMod val="90000"/>
                <a:lumOff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-92066" y="1916832"/>
            <a:ext cx="2215794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 smtClean="0">
                <a:latin typeface="Arial" pitchFamily="34" charset="0"/>
                <a:cs typeface="Arial" pitchFamily="34" charset="0"/>
              </a:rPr>
              <a:t>Мотивация медицинского  персонала</a:t>
            </a:r>
            <a:endParaRPr lang="ru-RU" sz="13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28" name="Picture 7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5883" y="2780928"/>
            <a:ext cx="841838" cy="7956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9" name="Picture 9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63797" y="4090961"/>
            <a:ext cx="911859" cy="77819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0" name="TextBox 29"/>
          <p:cNvSpPr txBox="1"/>
          <p:nvPr/>
        </p:nvSpPr>
        <p:spPr>
          <a:xfrm>
            <a:off x="-9785" y="4912712"/>
            <a:ext cx="213351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/>
              <a:t>Развитие отношений между медперсоналом и клиентами на принципах доверия и сотрудничества</a:t>
            </a:r>
          </a:p>
        </p:txBody>
      </p:sp>
      <p:pic>
        <p:nvPicPr>
          <p:cNvPr id="31" name="Picture 10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1520" y="2636912"/>
            <a:ext cx="1440160" cy="730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2" name="TextBox 31"/>
          <p:cNvSpPr txBox="1"/>
          <p:nvPr/>
        </p:nvSpPr>
        <p:spPr>
          <a:xfrm>
            <a:off x="-59153" y="3327375"/>
            <a:ext cx="2133513" cy="5724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/>
              <a:t>Обучение медперсонала навыкам лидерства</a:t>
            </a:r>
          </a:p>
        </p:txBody>
      </p:sp>
      <p:sp>
        <p:nvSpPr>
          <p:cNvPr id="33" name="TextBox 32"/>
          <p:cNvSpPr txBox="1"/>
          <p:nvPr/>
        </p:nvSpPr>
        <p:spPr>
          <a:xfrm>
            <a:off x="7020272" y="1988840"/>
            <a:ext cx="2133513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/>
              <a:t>Обучение медперсонала принципам и инструментам БП</a:t>
            </a:r>
          </a:p>
        </p:txBody>
      </p:sp>
      <p:pic>
        <p:nvPicPr>
          <p:cNvPr id="34" name="Picture 11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41617" y="4365104"/>
            <a:ext cx="1053218" cy="83451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5" name="TextBox 34"/>
          <p:cNvSpPr txBox="1"/>
          <p:nvPr/>
        </p:nvSpPr>
        <p:spPr>
          <a:xfrm>
            <a:off x="7092280" y="3655360"/>
            <a:ext cx="2133513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/>
              <a:t>Создание условий труда для медперсонала и удобств для клиента 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7092280" y="5184716"/>
            <a:ext cx="2133513" cy="10525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lnSpc>
                <a:spcPct val="80000"/>
              </a:lnSpc>
            </a:pPr>
            <a:r>
              <a:rPr lang="ru-RU" sz="1300" b="1" dirty="0"/>
              <a:t>Разработка методических рекомендаций по применению принципов БП</a:t>
            </a:r>
          </a:p>
          <a:p>
            <a:pPr algn="ctr">
              <a:lnSpc>
                <a:spcPct val="80000"/>
              </a:lnSpc>
            </a:pPr>
            <a:r>
              <a:rPr lang="ru-RU" sz="1300" b="1" dirty="0"/>
              <a:t>в медицине</a:t>
            </a:r>
          </a:p>
        </p:txBody>
      </p:sp>
      <p:cxnSp>
        <p:nvCxnSpPr>
          <p:cNvPr id="37" name="Прямая со стрелкой 36"/>
          <p:cNvCxnSpPr/>
          <p:nvPr/>
        </p:nvCxnSpPr>
        <p:spPr>
          <a:xfrm flipH="1">
            <a:off x="6732240" y="2462173"/>
            <a:ext cx="421244" cy="0"/>
          </a:xfrm>
          <a:prstGeom prst="straightConnector1">
            <a:avLst/>
          </a:prstGeom>
          <a:ln w="50800">
            <a:solidFill>
              <a:schemeClr val="tx2">
                <a:lumMod val="90000"/>
                <a:lumOff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2915816" y="6084004"/>
            <a:ext cx="348194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latin typeface="Arial" pitchFamily="34" charset="0"/>
                <a:cs typeface="Arial" pitchFamily="34" charset="0"/>
              </a:rPr>
              <a:t>Удовлетворенные клиенты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5" name="Picture 3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6721" y="2483186"/>
            <a:ext cx="4095910" cy="202593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6" name="Прямая со стрелкой 45"/>
          <p:cNvCxnSpPr/>
          <p:nvPr/>
        </p:nvCxnSpPr>
        <p:spPr>
          <a:xfrm flipV="1">
            <a:off x="1861859" y="3302301"/>
            <a:ext cx="425001" cy="1161"/>
          </a:xfrm>
          <a:prstGeom prst="straightConnector1">
            <a:avLst/>
          </a:prstGeom>
          <a:ln w="50800">
            <a:solidFill>
              <a:schemeClr val="tx2">
                <a:lumMod val="90000"/>
                <a:lumOff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Прямая со стрелкой 46"/>
          <p:cNvCxnSpPr/>
          <p:nvPr/>
        </p:nvCxnSpPr>
        <p:spPr>
          <a:xfrm flipV="1">
            <a:off x="1873486" y="4149080"/>
            <a:ext cx="425001" cy="1161"/>
          </a:xfrm>
          <a:prstGeom prst="straightConnector1">
            <a:avLst/>
          </a:prstGeom>
          <a:ln w="50800">
            <a:solidFill>
              <a:schemeClr val="tx2">
                <a:lumMod val="90000"/>
                <a:lumOff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Прямая со стрелкой 47"/>
          <p:cNvCxnSpPr/>
          <p:nvPr/>
        </p:nvCxnSpPr>
        <p:spPr>
          <a:xfrm flipH="1">
            <a:off x="6732240" y="3356992"/>
            <a:ext cx="421244" cy="0"/>
          </a:xfrm>
          <a:prstGeom prst="straightConnector1">
            <a:avLst/>
          </a:prstGeom>
          <a:ln w="50800">
            <a:solidFill>
              <a:schemeClr val="tx2">
                <a:lumMod val="90000"/>
                <a:lumOff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9" name="Прямая со стрелкой 48"/>
          <p:cNvCxnSpPr/>
          <p:nvPr/>
        </p:nvCxnSpPr>
        <p:spPr>
          <a:xfrm flipH="1">
            <a:off x="6743044" y="4465441"/>
            <a:ext cx="421244" cy="0"/>
          </a:xfrm>
          <a:prstGeom prst="straightConnector1">
            <a:avLst/>
          </a:prstGeom>
          <a:ln w="50800">
            <a:solidFill>
              <a:schemeClr val="tx2">
                <a:lumMod val="90000"/>
                <a:lumOff val="10000"/>
              </a:schemeClr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0" name="TextBox 49"/>
          <p:cNvSpPr txBox="1"/>
          <p:nvPr/>
        </p:nvSpPr>
        <p:spPr>
          <a:xfrm>
            <a:off x="3508334" y="1825079"/>
            <a:ext cx="2215794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400" b="1" dirty="0" smtClean="0">
                <a:latin typeface="Arial" pitchFamily="34" charset="0"/>
                <a:cs typeface="Arial" pitchFamily="34" charset="0"/>
              </a:rPr>
              <a:t>Проектный офис</a:t>
            </a:r>
            <a:endParaRPr lang="ru-RU" sz="14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012278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30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44670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6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Пример ТПР: раздел СОДЕРЖДАНИЕ РАБОТ</a:t>
            </a:r>
          </a:p>
        </p:txBody>
      </p:sp>
      <p:pic>
        <p:nvPicPr>
          <p:cNvPr id="108548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972" y="1124744"/>
            <a:ext cx="8572500" cy="5184576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6648143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31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369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6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Пример ТПР: раздел СРОКИ ВЫПОЛНЕНИЯ РАБОТ</a:t>
            </a:r>
          </a:p>
        </p:txBody>
      </p:sp>
      <p:pic>
        <p:nvPicPr>
          <p:cNvPr id="110594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5" y="1268760"/>
            <a:ext cx="8252999" cy="4608512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65754948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32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-73698"/>
            <a:ext cx="82296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6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Пример ТПР: раздел ОТКЛОНЕНИЯ</a:t>
            </a:r>
          </a:p>
        </p:txBody>
      </p:sp>
      <p:pic>
        <p:nvPicPr>
          <p:cNvPr id="111620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1268760"/>
            <a:ext cx="6058709" cy="4793704"/>
          </a:xfrm>
          <a:prstGeom prst="rect">
            <a:avLst/>
          </a:prstGeom>
          <a:noFill/>
          <a:ln w="25400">
            <a:solidFill>
              <a:schemeClr val="tx1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758835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33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-44670"/>
            <a:ext cx="8686800" cy="1143000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z="23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Пример ТПР: раздел ОТЧЕТ О ВЫПОЛНЕНИИ ПРОЕКТА</a:t>
            </a:r>
          </a:p>
        </p:txBody>
      </p:sp>
      <p:pic>
        <p:nvPicPr>
          <p:cNvPr id="114691" name="Picture 3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33601"/>
          <a:stretch/>
        </p:blipFill>
        <p:spPr bwMode="auto">
          <a:xfrm>
            <a:off x="139700" y="1041401"/>
            <a:ext cx="8877300" cy="26289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1469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7025" y="3832225"/>
            <a:ext cx="4171950" cy="24955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cxnSp>
        <p:nvCxnSpPr>
          <p:cNvPr id="4" name="Прямая соединительная линия 3"/>
          <p:cNvCxnSpPr/>
          <p:nvPr/>
        </p:nvCxnSpPr>
        <p:spPr>
          <a:xfrm>
            <a:off x="5226517" y="4315859"/>
            <a:ext cx="0" cy="1083913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Прямоугольник 5"/>
          <p:cNvSpPr/>
          <p:nvPr/>
        </p:nvSpPr>
        <p:spPr>
          <a:xfrm>
            <a:off x="5468381" y="3836908"/>
            <a:ext cx="3320909" cy="203132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Примечание:</a:t>
            </a:r>
          </a:p>
          <a:p>
            <a:endParaRPr lang="ru-RU" dirty="0" smtClean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FF"/>
                </a:solidFill>
              </a:rPr>
              <a:t>Своевременное выполнение</a:t>
            </a: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endParaRPr lang="ru-RU" dirty="0" smtClean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endParaRPr lang="ru-RU" dirty="0">
              <a:solidFill>
                <a:srgbClr val="0000FF"/>
              </a:solidFill>
            </a:endParaRPr>
          </a:p>
          <a:p>
            <a:pPr marL="285750" indent="-285750">
              <a:buFontTx/>
              <a:buChar char="-"/>
            </a:pPr>
            <a:r>
              <a:rPr lang="ru-RU" dirty="0" smtClean="0">
                <a:solidFill>
                  <a:srgbClr val="0000FF"/>
                </a:solidFill>
              </a:rPr>
              <a:t>Отставание от графика</a:t>
            </a:r>
            <a:endParaRPr lang="ru-RU" dirty="0">
              <a:solidFill>
                <a:srgbClr val="0000FF"/>
              </a:solidFill>
            </a:endParaRPr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5592277" y="5047378"/>
            <a:ext cx="0" cy="54195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Прямая соединительная линия 12"/>
          <p:cNvCxnSpPr/>
          <p:nvPr/>
        </p:nvCxnSpPr>
        <p:spPr>
          <a:xfrm flipH="1">
            <a:off x="5314377" y="5561990"/>
            <a:ext cx="269505" cy="270978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Прямая соединительная линия 14"/>
          <p:cNvCxnSpPr/>
          <p:nvPr/>
        </p:nvCxnSpPr>
        <p:spPr>
          <a:xfrm>
            <a:off x="5325233" y="5832968"/>
            <a:ext cx="267044" cy="135489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единительная линия 16"/>
          <p:cNvCxnSpPr/>
          <p:nvPr/>
        </p:nvCxnSpPr>
        <p:spPr>
          <a:xfrm>
            <a:off x="5592277" y="5939212"/>
            <a:ext cx="0" cy="541956"/>
          </a:xfrm>
          <a:prstGeom prst="line">
            <a:avLst/>
          </a:prstGeom>
          <a:ln w="3492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4376548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34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136392"/>
            <a:ext cx="87249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1. Создание проектного офиса, работа которого организована на принципах «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Хосин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канри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2. Провести обучение группы проектного офиса принципам и инструментам бережливого производства.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3. Составить дорожную карту на улучшения.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4. Составить тактический план реализации проекта с недельной детализацией.</a:t>
            </a:r>
          </a:p>
          <a:p>
            <a:pPr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5. Организовать сбор проблем и предложений от пациентов (клиентов), медперсонала и провести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фотофиксацию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6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 При помощи инструментов бережливого производства и диаграммы Парето определить наиболее проблемные процессы. 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3560613"/>
            <a:ext cx="8724900" cy="63401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261707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>
            <a:spLocks noChangeArrowheads="1"/>
          </p:cNvSpPr>
          <p:nvPr/>
        </p:nvSpPr>
        <p:spPr bwMode="auto">
          <a:xfrm>
            <a:off x="0" y="0"/>
            <a:ext cx="9144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81947" y="228600"/>
            <a:ext cx="828675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Анкета для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сотрудников</a:t>
            </a:r>
          </a:p>
        </p:txBody>
      </p:sp>
      <p:pic>
        <p:nvPicPr>
          <p:cNvPr id="41987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12886" y="1089256"/>
            <a:ext cx="4224872" cy="5119039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9785269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36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8176" y="78996"/>
            <a:ext cx="746760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Схема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требования к фотографированию для подготовки фотоотчета по улучшениям</a:t>
            </a: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6751" y="1474738"/>
            <a:ext cx="4533900" cy="22394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0" name="Прямоугольник 9"/>
          <p:cNvSpPr/>
          <p:nvPr/>
        </p:nvSpPr>
        <p:spPr>
          <a:xfrm>
            <a:off x="247650" y="4135814"/>
            <a:ext cx="8648700" cy="24006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Требования к фотографированию:</a:t>
            </a:r>
          </a:p>
          <a:p>
            <a:pPr lvl="0" algn="ctr"/>
            <a:endParaRPr lang="ru-RU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457200" lvl="0" indent="-457200">
              <a:buAutoNum type="arabicPeriod"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Фотографирование производится от двери помещения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Так же отдельно фотографируются каждое рабочее место, шкафы.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Все предметы на фотографиях должны быть хорошо различимы</a:t>
            </a:r>
          </a:p>
          <a:p>
            <a:pPr marL="457200" lvl="0" indent="-457200">
              <a:buAutoNum type="arabicPeriod"/>
            </a:pP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Все </a:t>
            </a: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фотографии сохраняются в созданной электронной папке с указанием кабинета и номера точки, с которой производилась фотография(1,2,3 см. рис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).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5566234" y="1131838"/>
            <a:ext cx="3577766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Места фотографирования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Входная группа.</a:t>
            </a:r>
          </a:p>
          <a:p>
            <a:pPr lvl="0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Коридоры .</a:t>
            </a:r>
          </a:p>
          <a:p>
            <a:pPr lvl="0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Врачебные кабинеты.</a:t>
            </a:r>
          </a:p>
          <a:p>
            <a:pPr lvl="0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Места хранения лекарств.</a:t>
            </a:r>
          </a:p>
          <a:p>
            <a:pPr lvl="0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Процедурные кабинеты и т.д.</a:t>
            </a:r>
          </a:p>
          <a:p>
            <a:pPr marL="457200" lvl="0" indent="-457200">
              <a:buAutoNum type="arabicPeriod"/>
            </a:pPr>
            <a:endParaRPr lang="ru-RU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74373978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37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0434" y="163087"/>
            <a:ext cx="7945100" cy="430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Лист </a:t>
            </a: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проблем</a:t>
            </a:r>
            <a:endParaRPr lang="ru-RU" sz="2800" b="1" dirty="0">
              <a:solidFill>
                <a:srgbClr val="0000FF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12448272"/>
              </p:ext>
            </p:extLst>
          </p:nvPr>
        </p:nvGraphicFramePr>
        <p:xfrm>
          <a:off x="200025" y="999702"/>
          <a:ext cx="8713663" cy="310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4065" name="Лист" r:id="rId4" imgW="7115057" imgH="2352752" progId="Excel.Sheet.12">
                  <p:embed/>
                </p:oleObj>
              </mc:Choice>
              <mc:Fallback>
                <p:oleObj name="Лист" r:id="rId4" imgW="7115057" imgH="2352752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00025" y="999702"/>
                        <a:ext cx="8713663" cy="3100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3" name="Группа 2"/>
          <p:cNvGrpSpPr/>
          <p:nvPr/>
        </p:nvGrpSpPr>
        <p:grpSpPr>
          <a:xfrm>
            <a:off x="776341" y="4188126"/>
            <a:ext cx="8542541" cy="2272225"/>
            <a:chOff x="776341" y="4188126"/>
            <a:chExt cx="8542541" cy="2272225"/>
          </a:xfrm>
        </p:grpSpPr>
        <p:grpSp>
          <p:nvGrpSpPr>
            <p:cNvPr id="6" name="Группа 5"/>
            <p:cNvGrpSpPr/>
            <p:nvPr/>
          </p:nvGrpSpPr>
          <p:grpSpPr>
            <a:xfrm>
              <a:off x="869950" y="4188126"/>
              <a:ext cx="342900" cy="342900"/>
              <a:chOff x="0" y="0"/>
              <a:chExt cx="342900" cy="342900"/>
            </a:xfrm>
          </p:grpSpPr>
          <p:sp>
            <p:nvSpPr>
              <p:cNvPr id="7" name="Овал 6"/>
              <p:cNvSpPr/>
              <p:nvPr/>
            </p:nvSpPr>
            <p:spPr>
              <a:xfrm>
                <a:off x="0" y="0"/>
                <a:ext cx="342900" cy="342900"/>
              </a:xfrm>
              <a:prstGeom prst="ellipse">
                <a:avLst/>
              </a:prstGeom>
              <a:noFill/>
              <a:ln>
                <a:solidFill>
                  <a:sysClr val="windowText" lastClr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ru-RU" sz="1100"/>
              </a:p>
            </p:txBody>
          </p:sp>
          <p:sp>
            <p:nvSpPr>
              <p:cNvPr id="8" name="Полилиния 7"/>
              <p:cNvSpPr/>
              <p:nvPr/>
            </p:nvSpPr>
            <p:spPr>
              <a:xfrm>
                <a:off x="4763" y="167878"/>
                <a:ext cx="333375" cy="0"/>
              </a:xfrm>
              <a:custGeom>
                <a:avLst/>
                <a:gdLst>
                  <a:gd name="connsiteX0" fmla="*/ 0 w 333375"/>
                  <a:gd name="connsiteY0" fmla="*/ 0 h 0"/>
                  <a:gd name="connsiteX1" fmla="*/ 333375 w 33337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375">
                    <a:moveTo>
                      <a:pt x="0" y="0"/>
                    </a:moveTo>
                    <a:lnTo>
                      <a:pt x="333375" y="0"/>
                    </a:lnTo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ru-RU" sz="1100"/>
              </a:p>
            </p:txBody>
          </p:sp>
          <p:cxnSp>
            <p:nvCxnSpPr>
              <p:cNvPr id="9" name="Прямая соединительная линия 8"/>
              <p:cNvCxnSpPr>
                <a:stCxn id="7" idx="4"/>
                <a:endCxn id="7" idx="0"/>
              </p:cNvCxnSpPr>
              <p:nvPr/>
            </p:nvCxnSpPr>
            <p:spPr>
              <a:xfrm flipV="1">
                <a:off x="171450" y="0"/>
                <a:ext cx="0" cy="3429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0" name="Заголовок 1"/>
            <p:cNvSpPr txBox="1">
              <a:spLocks/>
            </p:cNvSpPr>
            <p:nvPr/>
          </p:nvSpPr>
          <p:spPr bwMode="auto">
            <a:xfrm>
              <a:off x="1373782" y="4254027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не начата</a:t>
              </a:r>
              <a:endParaRPr lang="ru-RU" sz="2800" dirty="0"/>
            </a:p>
          </p:txBody>
        </p:sp>
        <p:sp>
          <p:nvSpPr>
            <p:cNvPr id="11" name="Заголовок 1"/>
            <p:cNvSpPr txBox="1">
              <a:spLocks/>
            </p:cNvSpPr>
            <p:nvPr/>
          </p:nvSpPr>
          <p:spPr bwMode="auto">
            <a:xfrm>
              <a:off x="1339850" y="4671975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запланирована</a:t>
              </a:r>
              <a:endParaRPr lang="ru-RU" sz="2800" dirty="0"/>
            </a:p>
          </p:txBody>
        </p:sp>
        <p:sp>
          <p:nvSpPr>
            <p:cNvPr id="12" name="Заголовок 1"/>
            <p:cNvSpPr txBox="1">
              <a:spLocks/>
            </p:cNvSpPr>
            <p:nvPr/>
          </p:nvSpPr>
          <p:spPr bwMode="auto">
            <a:xfrm>
              <a:off x="1339850" y="5133795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выполняется</a:t>
              </a:r>
              <a:endParaRPr lang="ru-RU" sz="2800" dirty="0"/>
            </a:p>
          </p:txBody>
        </p:sp>
        <p:sp>
          <p:nvSpPr>
            <p:cNvPr id="13" name="Заголовок 1"/>
            <p:cNvSpPr txBox="1">
              <a:spLocks/>
            </p:cNvSpPr>
            <p:nvPr/>
          </p:nvSpPr>
          <p:spPr bwMode="auto">
            <a:xfrm>
              <a:off x="1373782" y="5599075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выполнена</a:t>
              </a:r>
              <a:endParaRPr lang="ru-RU" sz="2800" dirty="0"/>
            </a:p>
          </p:txBody>
        </p:sp>
        <p:sp>
          <p:nvSpPr>
            <p:cNvPr id="14" name="Заголовок 1"/>
            <p:cNvSpPr txBox="1">
              <a:spLocks/>
            </p:cNvSpPr>
            <p:nvPr/>
          </p:nvSpPr>
          <p:spPr bwMode="auto">
            <a:xfrm>
              <a:off x="1361082" y="6053967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стандартизирована</a:t>
              </a:r>
              <a:endParaRPr lang="ru-RU" sz="2800" dirty="0"/>
            </a:p>
          </p:txBody>
        </p:sp>
        <p:pic>
          <p:nvPicPr>
            <p:cNvPr id="112661" name="Picture 2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808" y="4561917"/>
              <a:ext cx="477656" cy="4909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62" name="Picture 2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770" y="5034369"/>
              <a:ext cx="437122" cy="478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63" name="Picture 2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341" y="5527021"/>
              <a:ext cx="519402" cy="478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112664" name="Picture 2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728" y="6009983"/>
              <a:ext cx="437122" cy="450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889462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Номер слайда 4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ED272EA8-4B81-4A31-A7C3-D00B044141D1}" type="slidenum">
              <a:rPr lang="ru-RU" smtClean="0"/>
              <a:pPr>
                <a:defRPr/>
              </a:pPr>
              <a:t>38</a:t>
            </a:fld>
            <a:endParaRPr lang="ru-RU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3976" y="235657"/>
            <a:ext cx="7945100" cy="430887"/>
          </a:xfr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Лист предложений (</a:t>
            </a:r>
            <a:r>
              <a:rPr lang="ru-RU" sz="2800" b="1" dirty="0" err="1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Кайдзен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ea typeface="+mn-ea"/>
                <a:cs typeface="Arial" pitchFamily="34" charset="0"/>
              </a:rPr>
              <a:t>)</a:t>
            </a:r>
          </a:p>
        </p:txBody>
      </p:sp>
      <p:graphicFrame>
        <p:nvGraphicFramePr>
          <p:cNvPr id="4" name="Объект 3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660259"/>
              </p:ext>
            </p:extLst>
          </p:nvPr>
        </p:nvGraphicFramePr>
        <p:xfrm>
          <a:off x="227735" y="1024717"/>
          <a:ext cx="8713663" cy="310038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089" name="Лист" r:id="rId4" imgW="7115057" imgH="2352752" progId="Excel.Sheet.12">
                  <p:embed/>
                </p:oleObj>
              </mc:Choice>
              <mc:Fallback>
                <p:oleObj name="Лист" r:id="rId4" imgW="7115057" imgH="2352752" progId="Excel.Sheet.12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5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227735" y="1024717"/>
                        <a:ext cx="8713663" cy="3100387"/>
                      </a:xfrm>
                      <a:prstGeom prst="rect">
                        <a:avLst/>
                      </a:prstGeom>
                      <a:noFill/>
                      <a:extLst>
                        <a:ext uri="{909E8E84-426E-40DD-AFC4-6F175D3DCCD1}">
                          <a14:hiddenFill xmlns:a14="http://schemas.microsoft.com/office/drawing/2010/main">
                            <a:solidFill>
                              <a:srgbClr val="FFFFFF"/>
                            </a:solidFill>
                          </a14:hiddenFill>
                        </a:ext>
                      </a:extLst>
                    </p:spPr>
                  </p:pic>
                </p:oleObj>
              </mc:Fallback>
            </mc:AlternateContent>
          </a:graphicData>
        </a:graphic>
      </p:graphicFrame>
      <p:grpSp>
        <p:nvGrpSpPr>
          <p:cNvPr id="15" name="Группа 14"/>
          <p:cNvGrpSpPr/>
          <p:nvPr/>
        </p:nvGrpSpPr>
        <p:grpSpPr>
          <a:xfrm>
            <a:off x="776341" y="4188126"/>
            <a:ext cx="8542541" cy="2272225"/>
            <a:chOff x="776341" y="4188126"/>
            <a:chExt cx="8542541" cy="2272225"/>
          </a:xfrm>
        </p:grpSpPr>
        <p:grpSp>
          <p:nvGrpSpPr>
            <p:cNvPr id="16" name="Группа 15"/>
            <p:cNvGrpSpPr/>
            <p:nvPr/>
          </p:nvGrpSpPr>
          <p:grpSpPr>
            <a:xfrm>
              <a:off x="869950" y="4188126"/>
              <a:ext cx="342900" cy="342900"/>
              <a:chOff x="0" y="0"/>
              <a:chExt cx="342900" cy="342900"/>
            </a:xfrm>
          </p:grpSpPr>
          <p:sp>
            <p:nvSpPr>
              <p:cNvPr id="26" name="Овал 25"/>
              <p:cNvSpPr/>
              <p:nvPr/>
            </p:nvSpPr>
            <p:spPr>
              <a:xfrm>
                <a:off x="0" y="0"/>
                <a:ext cx="342900" cy="342900"/>
              </a:xfrm>
              <a:prstGeom prst="ellipse">
                <a:avLst/>
              </a:prstGeom>
              <a:noFill/>
              <a:ln>
                <a:solidFill>
                  <a:sysClr val="windowText" lastClr="0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ru-RU" sz="1100"/>
              </a:p>
            </p:txBody>
          </p:sp>
          <p:sp>
            <p:nvSpPr>
              <p:cNvPr id="27" name="Полилиния 26"/>
              <p:cNvSpPr/>
              <p:nvPr/>
            </p:nvSpPr>
            <p:spPr>
              <a:xfrm>
                <a:off x="4763" y="167878"/>
                <a:ext cx="333375" cy="0"/>
              </a:xfrm>
              <a:custGeom>
                <a:avLst/>
                <a:gdLst>
                  <a:gd name="connsiteX0" fmla="*/ 0 w 333375"/>
                  <a:gd name="connsiteY0" fmla="*/ 0 h 0"/>
                  <a:gd name="connsiteX1" fmla="*/ 333375 w 333375"/>
                  <a:gd name="connsiteY1" fmla="*/ 0 h 0"/>
                </a:gdLst>
                <a:ahLst/>
                <a:cxnLst>
                  <a:cxn ang="0">
                    <a:pos x="connsiteX0" y="connsiteY0"/>
                  </a:cxn>
                  <a:cxn ang="0">
                    <a:pos x="connsiteX1" y="connsiteY1"/>
                  </a:cxn>
                </a:cxnLst>
                <a:rect l="l" t="t" r="r" b="b"/>
                <a:pathLst>
                  <a:path w="333375">
                    <a:moveTo>
                      <a:pt x="0" y="0"/>
                    </a:moveTo>
                    <a:lnTo>
                      <a:pt x="333375" y="0"/>
                    </a:lnTo>
                  </a:path>
                </a:pathLst>
              </a:cu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  <p:txBody>
              <a:bodyPr rot="0" spcFirstLastPara="0" vert="horz" wrap="square" lIns="91440" tIns="45720" rIns="91440" bIns="45720" numCol="1" spcCol="0" rtlCol="0" fromWordArt="0" anchor="t" anchorCtr="0" forceAA="0" compatLnSpc="1">
                <a:prstTxWarp prst="textNoShape">
                  <a:avLst/>
                </a:prstTxWarp>
                <a:noAutofit/>
              </a:bodyPr>
              <a:lstStyle>
                <a:lvl1pPr marL="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indent="0">
                  <a:defRPr sz="11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l"/>
                <a:endParaRPr lang="ru-RU" sz="1100"/>
              </a:p>
            </p:txBody>
          </p:sp>
          <p:cxnSp>
            <p:nvCxnSpPr>
              <p:cNvPr id="28" name="Прямая соединительная линия 27"/>
              <p:cNvCxnSpPr>
                <a:stCxn id="26" idx="4"/>
                <a:endCxn id="26" idx="0"/>
              </p:cNvCxnSpPr>
              <p:nvPr/>
            </p:nvCxnSpPr>
            <p:spPr>
              <a:xfrm flipV="1">
                <a:off x="171450" y="0"/>
                <a:ext cx="0" cy="342900"/>
              </a:xfrm>
              <a:prstGeom prst="line">
                <a:avLst/>
              </a:prstGeom>
              <a:ln w="25400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  <p:sp>
          <p:nvSpPr>
            <p:cNvPr id="17" name="Заголовок 1"/>
            <p:cNvSpPr txBox="1">
              <a:spLocks/>
            </p:cNvSpPr>
            <p:nvPr/>
          </p:nvSpPr>
          <p:spPr bwMode="auto">
            <a:xfrm>
              <a:off x="1373782" y="4254027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не начата</a:t>
              </a:r>
              <a:endParaRPr lang="ru-RU" sz="2800" dirty="0"/>
            </a:p>
          </p:txBody>
        </p:sp>
        <p:sp>
          <p:nvSpPr>
            <p:cNvPr id="18" name="Заголовок 1"/>
            <p:cNvSpPr txBox="1">
              <a:spLocks/>
            </p:cNvSpPr>
            <p:nvPr/>
          </p:nvSpPr>
          <p:spPr bwMode="auto">
            <a:xfrm>
              <a:off x="1339850" y="4671975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запланирована</a:t>
              </a:r>
              <a:endParaRPr lang="ru-RU" sz="2800" dirty="0"/>
            </a:p>
          </p:txBody>
        </p:sp>
        <p:sp>
          <p:nvSpPr>
            <p:cNvPr id="19" name="Заголовок 1"/>
            <p:cNvSpPr txBox="1">
              <a:spLocks/>
            </p:cNvSpPr>
            <p:nvPr/>
          </p:nvSpPr>
          <p:spPr bwMode="auto">
            <a:xfrm>
              <a:off x="1339850" y="5133795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выполняется</a:t>
              </a:r>
              <a:endParaRPr lang="ru-RU" sz="2800" dirty="0"/>
            </a:p>
          </p:txBody>
        </p:sp>
        <p:sp>
          <p:nvSpPr>
            <p:cNvPr id="20" name="Заголовок 1"/>
            <p:cNvSpPr txBox="1">
              <a:spLocks/>
            </p:cNvSpPr>
            <p:nvPr/>
          </p:nvSpPr>
          <p:spPr bwMode="auto">
            <a:xfrm>
              <a:off x="1373782" y="5599075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выполнена</a:t>
              </a:r>
              <a:endParaRPr lang="ru-RU" sz="2800" dirty="0"/>
            </a:p>
          </p:txBody>
        </p:sp>
        <p:sp>
          <p:nvSpPr>
            <p:cNvPr id="21" name="Заголовок 1"/>
            <p:cNvSpPr txBox="1">
              <a:spLocks/>
            </p:cNvSpPr>
            <p:nvPr/>
          </p:nvSpPr>
          <p:spPr bwMode="auto">
            <a:xfrm>
              <a:off x="1361082" y="6053967"/>
              <a:ext cx="7945100" cy="2769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2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square" lIns="0" tIns="0" rIns="0" bIns="0" numCol="1" anchor="ctr" anchorCtr="0" compatLnSpc="1">
              <a:prstTxWarp prst="textNoShape">
                <a:avLst/>
              </a:prstTxWarp>
              <a:spAutoFit/>
            </a:bodyPr>
            <a:lstStyle>
              <a:lvl1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tabLst>
                  <a:tab pos="364439" algn="l"/>
                </a:tabLst>
                <a:defRPr sz="1939" b="1">
                  <a:solidFill>
                    <a:schemeClr val="tx2"/>
                  </a:solidFill>
                  <a:latin typeface="+mj-lt"/>
                  <a:ea typeface="+mj-ea"/>
                  <a:cs typeface="Arial"/>
                </a:defRPr>
              </a:lvl1pPr>
              <a:lvl2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2pPr>
              <a:lvl3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3pPr>
              <a:lvl4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4pPr>
              <a:lvl5pPr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5pPr>
              <a:lvl6pPr marL="466481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6pPr>
              <a:lvl7pPr marL="932962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7pPr>
              <a:lvl8pPr marL="1399443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8pPr>
              <a:lvl9pPr marL="1865925" algn="l" defTabSz="913526" rtl="0" eaLnBrk="1" fontAlgn="base" hangingPunct="1">
                <a:spcBef>
                  <a:spcPct val="0"/>
                </a:spcBef>
                <a:spcAft>
                  <a:spcPct val="0"/>
                </a:spcAft>
                <a:defRPr sz="1939" b="1">
                  <a:solidFill>
                    <a:schemeClr val="tx2"/>
                  </a:solidFill>
                  <a:latin typeface="Arial" charset="0"/>
                </a:defRPr>
              </a:lvl9pPr>
            </a:lstStyle>
            <a:p>
              <a:r>
                <a:rPr lang="ru-RU" sz="1800" dirty="0" smtClean="0"/>
                <a:t>Работа стандартизирована</a:t>
              </a:r>
              <a:endParaRPr lang="ru-RU" sz="2800" dirty="0"/>
            </a:p>
          </p:txBody>
        </p:sp>
        <p:pic>
          <p:nvPicPr>
            <p:cNvPr id="22" name="Picture 21"/>
            <p:cNvPicPr>
              <a:picLocks noChangeAspect="1" noChangeArrowheads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11808" y="4561917"/>
              <a:ext cx="477656" cy="49092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3" name="Picture 22"/>
            <p:cNvPicPr>
              <a:picLocks noChangeAspect="1" noChangeArrowheads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23770" y="5034369"/>
              <a:ext cx="437122" cy="47810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4" name="Picture 23"/>
            <p:cNvPicPr>
              <a:picLocks noChangeAspect="1" noChangeArrowheads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776341" y="5527021"/>
              <a:ext cx="519402" cy="478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  <p:pic>
          <p:nvPicPr>
            <p:cNvPr id="25" name="Picture 24"/>
            <p:cNvPicPr>
              <a:picLocks noChangeAspect="1" noChangeArrowheads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841728" y="6009983"/>
              <a:ext cx="437122" cy="4503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60912163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68450" y="-208295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Определение основных проблем 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процессов</a:t>
            </a:r>
          </a:p>
        </p:txBody>
      </p:sp>
      <p:pic>
        <p:nvPicPr>
          <p:cNvPr id="4" name="Рисунок 3" descr="C:\Users\Ильин\Desktop\РС\2016\Фабрики\Медицина\Фото докладов\Фото докладов 1 неделя 01-12-2016\IMG_20161201_162923.jpg"/>
          <p:cNvPicPr/>
          <p:nvPr/>
        </p:nvPicPr>
        <p:blipFill rotWithShape="1"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25000"/>
                    </a14:imgEffect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7691" t="-1" r="28182" b="27611"/>
          <a:stretch/>
        </p:blipFill>
        <p:spPr bwMode="auto">
          <a:xfrm>
            <a:off x="1209675" y="942975"/>
            <a:ext cx="6362699" cy="5372100"/>
          </a:xfrm>
          <a:prstGeom prst="rect">
            <a:avLst/>
          </a:prstGeom>
          <a:noFill/>
          <a:ln>
            <a:solidFill>
              <a:srgbClr val="0000FF"/>
            </a:solidFill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</p:spTree>
    <p:extLst>
      <p:ext uri="{BB962C8B-B14F-4D97-AF65-F5344CB8AC3E}">
        <p14:creationId xmlns:p14="http://schemas.microsoft.com/office/powerpoint/2010/main" val="11462000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136392"/>
            <a:ext cx="87249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Создание проектного офиса, работа которого организована на принципах «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Хосин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канри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Провести обучение группы проектного офиса принципам и инструментам бережливого производства. 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3. Составить дорожную карту на улучшения.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4. Составить тактический план реализации проекта с недельной детализацией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5. Организовать сбор проблем и предложений от пациентов (клиентов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), медперсонала и провести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фотофиксацию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6. При помощи инструментов бережливого производства и диаграммы Парето определить наиболее проблемные процессы. </a:t>
            </a:r>
            <a:endParaRPr lang="ru-RU" sz="2000" dirty="0">
              <a:solidFill>
                <a:srgbClr val="0000FF"/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</p:spTree>
    <p:extLst>
      <p:ext uri="{BB962C8B-B14F-4D97-AF65-F5344CB8AC3E}">
        <p14:creationId xmlns:p14="http://schemas.microsoft.com/office/powerpoint/2010/main" val="1829601841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40</a:t>
            </a:fld>
            <a:endParaRPr lang="ru-RU"/>
          </a:p>
        </p:txBody>
      </p:sp>
      <p:sp>
        <p:nvSpPr>
          <p:cNvPr id="6" name="Прямоугольник 5"/>
          <p:cNvSpPr/>
          <p:nvPr/>
        </p:nvSpPr>
        <p:spPr>
          <a:xfrm>
            <a:off x="428176" y="78996"/>
            <a:ext cx="746760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Организация сбора проблем и предложений от пациентов (клиентов) и медперсонала.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1400636" y="1576737"/>
            <a:ext cx="8106223" cy="409221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Активизация персонала и рабочих мест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Организация и совершенствование рабочих мест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Совершенствование операций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Совершенствование логистики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Совершенствование обслуживания оборудования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Повышение качества продукции</a:t>
            </a:r>
          </a:p>
          <a:p>
            <a:pPr marL="457200" lvl="0" indent="-457200">
              <a:lnSpc>
                <a:spcPct val="150000"/>
              </a:lnSpc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Опережающий </a:t>
            </a:r>
            <a:r>
              <a:rPr lang="ru-RU" sz="2200" b="1" dirty="0" err="1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кайдзен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(разработка и освоение новой продукции)</a:t>
            </a:r>
            <a:endParaRPr lang="ru-RU" sz="2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9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2069816"/>
            <a:ext cx="828997" cy="29443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9530292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41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136392"/>
            <a:ext cx="8724900" cy="44627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1. Создание проектного офиса, работа которого организована на принципах «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Хосин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канри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2. Провести обучение группы проектного офиса принципам и инструментам бережливого производства.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3. Составить дорожную карту на улучшения.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4. Составить тактический план реализации проекта с недельной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5. Организовать сбор проблем и предложений от пациентов (клиентов), медперсонала и провести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фотофиксацию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b="1" dirty="0" smtClean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6. При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помощи инструментов бережливого производства и диаграммы Парето определить наиболее проблемные процессы. </a:t>
            </a:r>
          </a:p>
          <a:p>
            <a:pPr lvl="0" algn="just"/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4184715"/>
            <a:ext cx="8724900" cy="1187385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7517681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178075" y="-19867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Определение основных проблем </a:t>
            </a: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процессов</a:t>
            </a:r>
          </a:p>
        </p:txBody>
      </p:sp>
      <p:pic>
        <p:nvPicPr>
          <p:cNvPr id="3277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2172"/>
          <a:stretch/>
        </p:blipFill>
        <p:spPr bwMode="auto">
          <a:xfrm>
            <a:off x="-7463" y="914401"/>
            <a:ext cx="8978208" cy="54671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50325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Box 23"/>
          <p:cNvSpPr txBox="1">
            <a:spLocks noChangeArrowheads="1"/>
          </p:cNvSpPr>
          <p:nvPr/>
        </p:nvSpPr>
        <p:spPr bwMode="auto">
          <a:xfrm>
            <a:off x="0" y="1124744"/>
            <a:ext cx="9144000" cy="40957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lvl="1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«Диаграмма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Паретто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marL="176213" lvl="1"/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 правило все причины каких-либо событий можно разделить на две группы: немногочисленные существенные и многочисленные несущественные. </a:t>
            </a:r>
          </a:p>
          <a:p>
            <a:pPr marL="176213">
              <a:lnSpc>
                <a:spcPct val="114000"/>
              </a:lnSpc>
              <a:spcBef>
                <a:spcPct val="0"/>
              </a:spcBef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Диаграмма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Паретто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обеспечивает простой графический способ ранжирования причин от наиболее до наименее важных. По принципу </a:t>
            </a:r>
            <a:r>
              <a:rPr lang="ru-RU" sz="24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Паретто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который предполагает, что из-за 20% причин возникает 80% последствий. Отделяя наиболее важные причины от менее важных, можно достичь наибольшего улучшения при наименьших усилиях.  </a:t>
            </a: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35496" y="188640"/>
            <a:ext cx="784966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Рисунок 123" descr="qi_paret.gif"/>
          <p:cNvPicPr>
            <a:picLocks noChangeAspect="1"/>
          </p:cNvPicPr>
          <p:nvPr/>
        </p:nvPicPr>
        <p:blipFill>
          <a:blip r:embed="rId3" cstate="screen"/>
          <a:srcRect l="3932" t="13776" r="388" b="10625"/>
          <a:stretch>
            <a:fillRect/>
          </a:stretch>
        </p:blipFill>
        <p:spPr bwMode="auto">
          <a:xfrm>
            <a:off x="6362299" y="5168305"/>
            <a:ext cx="2004126" cy="1189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474949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35496" y="188640"/>
            <a:ext cx="799288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8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5496" y="1149012"/>
            <a:ext cx="9006904" cy="5229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9700" name="TextBox 23"/>
          <p:cNvSpPr txBox="1">
            <a:spLocks noChangeArrowheads="1"/>
          </p:cNvSpPr>
          <p:nvPr/>
        </p:nvSpPr>
        <p:spPr bwMode="auto">
          <a:xfrm>
            <a:off x="0" y="81994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lvl="1" algn="ctr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«Диаграмма </a:t>
            </a:r>
            <a:r>
              <a:rPr lang="ru-RU" sz="24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Паретто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marL="176213" lvl="1" algn="ctr"/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8152340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выбранных для улучшения процессов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(диаграмма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9. Составить карту потока будущего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10. Составить карту потока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11. Составить план работ по достижению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12. Организовать работу по составлению недельных планов с ежедневной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13. Организовать системную работу по мониторингу выполнения намеченных планов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14. Алгоритм доклада по реализации проекта Бережливая поликлиника.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1111794"/>
            <a:ext cx="8724900" cy="752442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9072198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190378" y="188640"/>
            <a:ext cx="7621982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 smtClean="0">
                <a:latin typeface="Arial" pitchFamily="34" charset="0"/>
                <a:cs typeface="Arial" pitchFamily="34" charset="0"/>
              </a:rPr>
              <a:t>Картирование потока создания ценности 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2" name="Содержимое 2"/>
          <p:cNvSpPr>
            <a:spLocks noGrp="1"/>
          </p:cNvSpPr>
          <p:nvPr>
            <p:ph idx="1"/>
          </p:nvPr>
        </p:nvSpPr>
        <p:spPr>
          <a:xfrm>
            <a:off x="179512" y="1151336"/>
            <a:ext cx="8479446" cy="2214563"/>
          </a:xfrm>
        </p:spPr>
        <p:txBody>
          <a:bodyPr>
            <a:normAutofit/>
          </a:bodyPr>
          <a:lstStyle/>
          <a:p>
            <a:pPr marL="0" indent="271463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r>
              <a:rPr lang="ru-RU" sz="28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Картирование потока создания ценности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инструмент визуализации материальных и информационных потоков в ходе создания ценности. </a:t>
            </a:r>
          </a:p>
          <a:p>
            <a:pPr marL="0" indent="0" algn="just" eaLnBrk="1" fontAlgn="auto" hangingPunct="1">
              <a:spcAft>
                <a:spcPts val="0"/>
              </a:spcAft>
              <a:buFont typeface="Wingdings 2"/>
              <a:buNone/>
              <a:defRPr/>
            </a:pPr>
            <a:endParaRPr lang="ru-RU" dirty="0">
              <a:solidFill>
                <a:srgbClr val="0000FF"/>
              </a:solidFill>
            </a:endParaRPr>
          </a:p>
        </p:txBody>
      </p:sp>
      <p:pic>
        <p:nvPicPr>
          <p:cNvPr id="23" name="Picture 2" descr="C:\Documents and Settings\Admin\Рабочий стол\картинки для Картирования\u185_8771_lesnaya_reka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004048" y="2708920"/>
            <a:ext cx="3877369" cy="345638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4" name="Прямоугольник 5"/>
          <p:cNvSpPr>
            <a:spLocks noChangeArrowheads="1"/>
          </p:cNvSpPr>
          <p:nvPr/>
        </p:nvSpPr>
        <p:spPr bwMode="auto">
          <a:xfrm>
            <a:off x="179512" y="3424932"/>
            <a:ext cx="4752528" cy="23083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71463" algn="just">
              <a:buFont typeface="Wingdings 2" pitchFamily="18" charset="2"/>
              <a:buNone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Другими словами,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позволяет увидеть и понять поток создания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ценности, обеспечить общий язык для принятия решений и воплощения их в реальность.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2356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16632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 карты текущего состояния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000" y="1005698"/>
            <a:ext cx="7899400" cy="5264668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4897173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16632"/>
            <a:ext cx="7910014" cy="644649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7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Почему картирование потока создания ценности настолько важный инструмент?</a:t>
            </a:r>
            <a:endParaRPr lang="ru-RU" sz="2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-36512" y="1268760"/>
            <a:ext cx="9144000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buFontTx/>
              <a:buChar char="•"/>
              <a:defRPr/>
            </a:pPr>
            <a:r>
              <a:rPr lang="ru-RU" sz="2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ru-RU" sz="2200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помогает видеть не отдельный производственный процесс, а весь поток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buFontTx/>
              <a:buChar char="•"/>
              <a:defRPr/>
            </a:pPr>
            <a:r>
              <a:rPr lang="ru-RU" sz="2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ru-RU" sz="2200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помогает видеть не только потери, но и их источники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buFontTx/>
              <a:buChar char="•"/>
              <a:defRPr/>
            </a:pPr>
            <a:r>
              <a:rPr lang="ru-RU" sz="2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ru-RU" sz="2200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делает многие решения, связанные с потоком, ясными, понятными и простыми для обсуждения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buFontTx/>
              <a:buChar char="•"/>
              <a:defRPr/>
            </a:pPr>
            <a:r>
              <a:rPr lang="ru-RU" sz="2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ru-RU" sz="2200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увязывает принципы и методы концепции «бережливое производство» с другими инструментами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buFontTx/>
              <a:buChar char="•"/>
              <a:defRPr/>
            </a:pPr>
            <a:r>
              <a:rPr lang="ru-RU" sz="2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ru-RU" sz="2200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помогает спланировать движение всего потока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buFontTx/>
              <a:buChar char="•"/>
              <a:defRPr/>
            </a:pPr>
            <a:r>
              <a:rPr lang="ru-RU" sz="2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ru-RU" sz="2200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показывает связь между материальными и информационными потоками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buFontTx/>
              <a:buChar char="•"/>
              <a:defRPr/>
            </a:pPr>
            <a:r>
              <a:rPr lang="ru-RU" sz="2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ru-RU" sz="2200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помогает описать будущее состояние процесса и сформировать план действий по переводу процесса из текущего в будущее состояние с целью сокращения потерь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buFontTx/>
              <a:buChar char="•"/>
              <a:defRPr/>
            </a:pPr>
            <a:r>
              <a:rPr lang="ru-RU" sz="2200" b="1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карта</a:t>
            </a:r>
            <a:r>
              <a:rPr lang="ru-RU" sz="2200" kern="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позволяет накапливать информацию и обеспечивает преемственность процесса совершенствования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05656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88"/>
            <a:ext cx="7982022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4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Построение карты потока создания ценности</a:t>
            </a:r>
            <a:endParaRPr lang="ru-RU" sz="24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Rectangle 3"/>
          <p:cNvSpPr txBox="1">
            <a:spLocks noChangeArrowheads="1"/>
          </p:cNvSpPr>
          <p:nvPr/>
        </p:nvSpPr>
        <p:spPr bwMode="auto">
          <a:xfrm>
            <a:off x="72008" y="1340768"/>
            <a:ext cx="5796136" cy="45259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271463">
              <a:spcBef>
                <a:spcPts val="600"/>
              </a:spcBef>
            </a:pPr>
            <a:r>
              <a:rPr lang="ru-RU" sz="1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Для начала следует выбрать семейство продуктов, которое интересует вашего потребителя.</a:t>
            </a:r>
          </a:p>
          <a:p>
            <a:pPr indent="271463">
              <a:spcBef>
                <a:spcPts val="600"/>
              </a:spcBef>
            </a:pPr>
            <a:r>
              <a:rPr lang="ru-RU" sz="1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Описание текущего состояния выполняется путем сбора информации в цехе. Этот процесс предусматривает получение информации, нужной для построения будущего состояния. Стрелки между текущим и будущим состояниями идут в обоих направлениях, показывая, что действия по разработке текущего и будущего состояний частично совпадают. </a:t>
            </a:r>
          </a:p>
          <a:p>
            <a:pPr indent="271463">
              <a:spcBef>
                <a:spcPts val="600"/>
              </a:spcBef>
            </a:pPr>
            <a:r>
              <a:rPr lang="ru-RU" sz="19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последнее – это подготовка и активное использование плана внедрения, в котором на одной странице описывается, как вы планируете достичь будущего состояния.</a:t>
            </a:r>
          </a:p>
          <a:p>
            <a:pPr marL="342900" indent="-342900" algn="just" eaLnBrk="0" hangingPunct="0">
              <a:lnSpc>
                <a:spcPct val="80000"/>
              </a:lnSpc>
              <a:spcBef>
                <a:spcPts val="600"/>
              </a:spcBef>
              <a:defRPr/>
            </a:pPr>
            <a:endParaRPr lang="ru-RU" sz="1900" b="1" kern="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Группа 29"/>
          <p:cNvGrpSpPr>
            <a:grpSpLocks/>
          </p:cNvGrpSpPr>
          <p:nvPr/>
        </p:nvGrpSpPr>
        <p:grpSpPr bwMode="auto">
          <a:xfrm>
            <a:off x="5868144" y="1521867"/>
            <a:ext cx="3168352" cy="4643437"/>
            <a:chOff x="1000100" y="1214422"/>
            <a:chExt cx="5143536" cy="4643470"/>
          </a:xfrm>
        </p:grpSpPr>
        <p:sp>
          <p:nvSpPr>
            <p:cNvPr id="11" name="Овал 10"/>
            <p:cNvSpPr/>
            <p:nvPr/>
          </p:nvSpPr>
          <p:spPr>
            <a:xfrm>
              <a:off x="1714899" y="1214422"/>
              <a:ext cx="3642890" cy="928694"/>
            </a:xfrm>
            <a:prstGeom prst="ellipse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Выбор семейства</a:t>
              </a:r>
            </a:p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 продукции</a:t>
              </a:r>
            </a:p>
          </p:txBody>
        </p:sp>
        <p:sp>
          <p:nvSpPr>
            <p:cNvPr id="12" name="Прямоугольник 11"/>
            <p:cNvSpPr/>
            <p:nvPr/>
          </p:nvSpPr>
          <p:spPr>
            <a:xfrm>
              <a:off x="1714899" y="2571744"/>
              <a:ext cx="3642890" cy="857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Составление карты текущего состояния</a:t>
              </a:r>
            </a:p>
          </p:txBody>
        </p:sp>
        <p:sp>
          <p:nvSpPr>
            <p:cNvPr id="14" name="Прямоугольник 13"/>
            <p:cNvSpPr/>
            <p:nvPr/>
          </p:nvSpPr>
          <p:spPr>
            <a:xfrm>
              <a:off x="1714899" y="3786190"/>
              <a:ext cx="3642890" cy="857256"/>
            </a:xfrm>
            <a:prstGeom prst="rect">
              <a:avLst/>
            </a:prstGeom>
            <a:solidFill>
              <a:srgbClr val="FF0000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Составление карты будущего состояния</a:t>
              </a:r>
            </a:p>
          </p:txBody>
        </p:sp>
        <p:sp>
          <p:nvSpPr>
            <p:cNvPr id="15" name="Прямоугольник 14"/>
            <p:cNvSpPr/>
            <p:nvPr/>
          </p:nvSpPr>
          <p:spPr>
            <a:xfrm>
              <a:off x="1714899" y="5000636"/>
              <a:ext cx="3642890" cy="857256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b="1" dirty="0">
                  <a:solidFill>
                    <a:schemeClr val="bg1"/>
                  </a:solidFill>
                  <a:latin typeface="Arial" pitchFamily="34" charset="0"/>
                  <a:cs typeface="Arial" pitchFamily="34" charset="0"/>
                </a:rPr>
                <a:t>План мероприятий и его внедрение</a:t>
              </a:r>
            </a:p>
          </p:txBody>
        </p:sp>
        <p:cxnSp>
          <p:nvCxnSpPr>
            <p:cNvPr id="16" name="Прямая соединительная линия 15"/>
            <p:cNvCxnSpPr>
              <a:stCxn id="11" idx="4"/>
              <a:endCxn id="12" idx="0"/>
            </p:cNvCxnSpPr>
            <p:nvPr/>
          </p:nvCxnSpPr>
          <p:spPr>
            <a:xfrm rot="5400000">
              <a:off x="3322029" y="2357430"/>
              <a:ext cx="428628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Прямая соединительная линия 16"/>
            <p:cNvCxnSpPr>
              <a:stCxn id="12" idx="2"/>
              <a:endCxn id="14" idx="0"/>
            </p:cNvCxnSpPr>
            <p:nvPr/>
          </p:nvCxnSpPr>
          <p:spPr>
            <a:xfrm rot="5400000">
              <a:off x="3357748" y="3607595"/>
              <a:ext cx="357191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Прямая соединительная линия 17"/>
            <p:cNvCxnSpPr/>
            <p:nvPr/>
          </p:nvCxnSpPr>
          <p:spPr>
            <a:xfrm rot="5400000">
              <a:off x="3394349" y="4822042"/>
              <a:ext cx="357190" cy="0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Выгнутая влево стрелка 18"/>
            <p:cNvSpPr/>
            <p:nvPr/>
          </p:nvSpPr>
          <p:spPr>
            <a:xfrm>
              <a:off x="1000100" y="2928934"/>
              <a:ext cx="714799" cy="1428760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0" name="Выгнутая влево стрелка 19"/>
            <p:cNvSpPr/>
            <p:nvPr/>
          </p:nvSpPr>
          <p:spPr>
            <a:xfrm flipH="1" flipV="1">
              <a:off x="5357789" y="2786058"/>
              <a:ext cx="785847" cy="1500198"/>
            </a:xfrm>
            <a:prstGeom prst="curvedRight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>
                <a:solidFill>
                  <a:schemeClr val="bg1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49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347580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проблемных процессов.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(диаграмма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9. Составить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карту потока будущего состояния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10. Составить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карту потока целевого состояния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11. Составить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план работ по достижению целевого состояния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12. Организовать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работу по составлению недельных планов с ежедневной детализацией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13. Организовать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системную работу по мониторингу выполнения намеченных планов </a:t>
            </a:r>
            <a:endParaRPr lang="ru-RU" sz="22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14. Алгоритм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доклада по реализации проекта Бережливая поликлиника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</p:spTree>
    <p:extLst>
      <p:ext uri="{BB962C8B-B14F-4D97-AF65-F5344CB8AC3E}">
        <p14:creationId xmlns:p14="http://schemas.microsoft.com/office/powerpoint/2010/main" val="1829601841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ПОТОКИ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трелка вправо 7"/>
          <p:cNvSpPr/>
          <p:nvPr/>
        </p:nvSpPr>
        <p:spPr>
          <a:xfrm>
            <a:off x="2555776" y="1332384"/>
            <a:ext cx="3024336" cy="1232520"/>
          </a:xfrm>
          <a:prstGeom prst="rightArrow">
            <a:avLst>
              <a:gd name="adj1" fmla="val 46338"/>
              <a:gd name="adj2" fmla="val 52016"/>
            </a:avLst>
          </a:prstGeom>
          <a:solidFill>
            <a:srgbClr val="FF99FF"/>
          </a:solidFill>
          <a:ln/>
          <a:scene3d>
            <a:camera prst="orthographicFront"/>
            <a:lightRig rig="threePt" dir="t"/>
          </a:scene3d>
          <a:sp3d>
            <a:bevelT w="165100" prst="coolSlant"/>
          </a:sp3d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lIns="0" rIns="0"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Лечебные процессы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Стрелка вправо 9"/>
          <p:cNvSpPr/>
          <p:nvPr/>
        </p:nvSpPr>
        <p:spPr>
          <a:xfrm>
            <a:off x="2555776" y="4644752"/>
            <a:ext cx="3024336" cy="1232520"/>
          </a:xfrm>
          <a:prstGeom prst="rightArrow">
            <a:avLst>
              <a:gd name="adj1" fmla="val 46338"/>
              <a:gd name="adj2" fmla="val 52016"/>
            </a:avLst>
          </a:prstGeom>
          <a:ln/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ctr"/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информационный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трелка вправо 10"/>
          <p:cNvSpPr/>
          <p:nvPr/>
        </p:nvSpPr>
        <p:spPr>
          <a:xfrm>
            <a:off x="3275856" y="2988568"/>
            <a:ext cx="2232248" cy="1232520"/>
          </a:xfrm>
          <a:prstGeom prst="rightArrow">
            <a:avLst>
              <a:gd name="adj1" fmla="val 46338"/>
              <a:gd name="adj2" fmla="val 52016"/>
            </a:avLst>
          </a:prstGeom>
          <a:ln>
            <a:solidFill>
              <a:srgbClr val="008000"/>
            </a:solidFill>
          </a:ln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r>
              <a:rPr lang="ru-RU" sz="20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Пациенты</a:t>
            </a:r>
            <a:endParaRPr lang="ru-RU" sz="20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" name="Прямоугольник 5"/>
          <p:cNvSpPr>
            <a:spLocks noChangeArrowheads="1"/>
          </p:cNvSpPr>
          <p:nvPr/>
        </p:nvSpPr>
        <p:spPr bwMode="auto">
          <a:xfrm>
            <a:off x="5652120" y="1628800"/>
            <a:ext cx="3491880" cy="48013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8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рассматриваем</a:t>
            </a:r>
            <a:endParaRPr lang="ru-RU" sz="2800" b="1" u="sng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4" name="Прямоугольник 5"/>
          <p:cNvSpPr>
            <a:spLocks noChangeArrowheads="1"/>
          </p:cNvSpPr>
          <p:nvPr/>
        </p:nvSpPr>
        <p:spPr bwMode="auto">
          <a:xfrm>
            <a:off x="5580112" y="2655501"/>
            <a:ext cx="3563888" cy="1892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Ожидания пациентов, перемещения, оформление документов</a:t>
            </a: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5"/>
          <p:cNvSpPr>
            <a:spLocks noChangeArrowheads="1"/>
          </p:cNvSpPr>
          <p:nvPr/>
        </p:nvSpPr>
        <p:spPr bwMode="auto">
          <a:xfrm>
            <a:off x="5580112" y="4793361"/>
            <a:ext cx="3563888" cy="15327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Приказы, графики, планы в </a:t>
            </a:r>
            <a:r>
              <a:rPr lang="ru-RU" sz="2600" b="1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эл.виде</a:t>
            </a: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или на бумажном носителе</a:t>
            </a:r>
            <a:endParaRPr lang="ru-RU" sz="26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Прямоугольник 16"/>
          <p:cNvSpPr/>
          <p:nvPr/>
        </p:nvSpPr>
        <p:spPr>
          <a:xfrm>
            <a:off x="2483768" y="1268760"/>
            <a:ext cx="6660232" cy="1368152"/>
          </a:xfrm>
          <a:prstGeom prst="rect">
            <a:avLst/>
          </a:prstGeom>
          <a:noFill/>
          <a:ln w="28575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право 6"/>
          <p:cNvSpPr/>
          <p:nvPr/>
        </p:nvSpPr>
        <p:spPr>
          <a:xfrm>
            <a:off x="35496" y="2060848"/>
            <a:ext cx="3240360" cy="3024336"/>
          </a:xfrm>
          <a:prstGeom prst="rightArrow">
            <a:avLst>
              <a:gd name="adj1" fmla="val 40540"/>
              <a:gd name="adj2" fmla="val 31690"/>
            </a:avLst>
          </a:prstGeom>
          <a:gradFill>
            <a:gsLst>
              <a:gs pos="0">
                <a:srgbClr val="0000FF">
                  <a:alpha val="45000"/>
                </a:srgbClr>
              </a:gs>
              <a:gs pos="80000">
                <a:schemeClr val="accent5">
                  <a:shade val="93000"/>
                  <a:satMod val="130000"/>
                </a:schemeClr>
              </a:gs>
              <a:gs pos="100000">
                <a:schemeClr val="accent5">
                  <a:shade val="94000"/>
                  <a:satMod val="135000"/>
                </a:schemeClr>
              </a:gs>
            </a:gsLst>
          </a:gradFill>
          <a:ln>
            <a:solidFill>
              <a:srgbClr val="0000FF"/>
            </a:solidFill>
          </a:ln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lIns="0" rIns="0" rtlCol="0" anchor="ctr"/>
          <a:lstStyle/>
          <a:p>
            <a:pPr algn="r"/>
            <a:endParaRPr lang="ru-RU" sz="2500" b="1" spc="-1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Прямоугольник 5"/>
          <p:cNvSpPr>
            <a:spLocks noChangeArrowheads="1"/>
          </p:cNvSpPr>
          <p:nvPr/>
        </p:nvSpPr>
        <p:spPr bwMode="auto">
          <a:xfrm>
            <a:off x="0" y="3184208"/>
            <a:ext cx="3491880" cy="81253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600"/>
              </a:spcBef>
            </a:pPr>
            <a:r>
              <a:rPr lang="ru-RU" sz="2600" b="1" spc="-1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Лечебно-профилактический</a:t>
            </a:r>
            <a:endParaRPr lang="ru-RU" sz="2600" b="1" spc="-1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804888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Лечебный и информационный потоки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0" y="1525892"/>
            <a:ext cx="5220072" cy="42350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71463">
              <a:lnSpc>
                <a:spcPct val="90000"/>
              </a:lnSpc>
              <a:spcBef>
                <a:spcPts val="600"/>
              </a:spcBef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бережливом производстве информационный поток считается таким же важным, как и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лечебный.</a:t>
            </a:r>
          </a:p>
          <a:p>
            <a:pPr indent="271463">
              <a:lnSpc>
                <a:spcPct val="9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Информационный поток сообщает каждому процессу, что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делать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дальше. </a:t>
            </a: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indent="271463">
              <a:lnSpc>
                <a:spcPct val="90000"/>
              </a:lnSpc>
              <a:spcBef>
                <a:spcPts val="6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Информационный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поток должен быть организован таким образом, чтобы каждый процесс выполнял только то, что нужно следующему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процессу.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1" name="Группа 7"/>
          <p:cNvGrpSpPr>
            <a:grpSpLocks/>
          </p:cNvGrpSpPr>
          <p:nvPr/>
        </p:nvGrpSpPr>
        <p:grpSpPr bwMode="auto">
          <a:xfrm>
            <a:off x="5344258" y="1997075"/>
            <a:ext cx="3714750" cy="3643313"/>
            <a:chOff x="1857356" y="2214554"/>
            <a:chExt cx="4000528" cy="3857652"/>
          </a:xfrm>
        </p:grpSpPr>
        <p:sp>
          <p:nvSpPr>
            <p:cNvPr id="12" name="Прямоугольник 11"/>
            <p:cNvSpPr/>
            <p:nvPr/>
          </p:nvSpPr>
          <p:spPr>
            <a:xfrm>
              <a:off x="1857356" y="3572716"/>
              <a:ext cx="4000528" cy="1285884"/>
            </a:xfrm>
            <a:prstGeom prst="rect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tx1"/>
                  </a:solidFill>
                </a:rPr>
                <a:t>ЛЕЧЕБНЫЙ ПОТОК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  <p:sp>
          <p:nvSpPr>
            <p:cNvPr id="13" name="Выгнутая вверх стрелка 12"/>
            <p:cNvSpPr/>
            <p:nvPr/>
          </p:nvSpPr>
          <p:spPr>
            <a:xfrm flipH="1">
              <a:off x="1928371" y="2214554"/>
              <a:ext cx="3856920" cy="1215287"/>
            </a:xfrm>
            <a:prstGeom prst="curvedDownArrow">
              <a:avLst>
                <a:gd name="adj1" fmla="val 25000"/>
                <a:gd name="adj2" fmla="val 50000"/>
                <a:gd name="adj3" fmla="val 26216"/>
              </a:avLst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endParaRPr lang="ru-RU" dirty="0">
                <a:solidFill>
                  <a:schemeClr val="tx1"/>
                </a:solidFill>
              </a:endParaRPr>
            </a:p>
            <a:p>
              <a:pPr algn="ctr">
                <a:defRPr/>
              </a:pPr>
              <a:r>
                <a:rPr lang="ru-RU" sz="2400" b="1" dirty="0">
                  <a:solidFill>
                    <a:schemeClr val="tx1"/>
                  </a:solidFill>
                </a:rPr>
                <a:t>ИНФОРМАЦИЯ</a:t>
              </a:r>
            </a:p>
          </p:txBody>
        </p:sp>
        <p:sp>
          <p:nvSpPr>
            <p:cNvPr id="14" name="Выгнутая вниз стрелка 13"/>
            <p:cNvSpPr/>
            <p:nvPr/>
          </p:nvSpPr>
          <p:spPr>
            <a:xfrm>
              <a:off x="1928371" y="4929198"/>
              <a:ext cx="3856920" cy="1143008"/>
            </a:xfrm>
            <a:prstGeom prst="curvedUpArrow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anchor="ctr"/>
            <a:lstStyle/>
            <a:p>
              <a:pPr algn="ctr">
                <a:defRPr/>
              </a:pPr>
              <a:r>
                <a:rPr lang="ru-RU" sz="2400" b="1" dirty="0" smtClean="0">
                  <a:solidFill>
                    <a:schemeClr val="tx1"/>
                  </a:solidFill>
                </a:rPr>
                <a:t>ПАЦИЕНТЫ</a:t>
              </a:r>
              <a:endParaRPr lang="ru-RU" sz="2400" b="1" dirty="0">
                <a:solidFill>
                  <a:schemeClr val="tx1"/>
                </a:solidFill>
              </a:endParaRPr>
            </a:p>
          </p:txBody>
        </p:sp>
      </p:grp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50350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16632"/>
            <a:ext cx="783800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Золотые правила построения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07504" y="4221088"/>
            <a:ext cx="4536504" cy="20882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Прямоугольник 10"/>
          <p:cNvSpPr/>
          <p:nvPr/>
        </p:nvSpPr>
        <p:spPr>
          <a:xfrm>
            <a:off x="0" y="1320326"/>
            <a:ext cx="8964488" cy="8125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Результаты общей работы: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собрали информацию, что-то услышали, что-то увидели, в ИТОГЕ: </a:t>
            </a:r>
          </a:p>
        </p:txBody>
      </p:sp>
      <p:sp>
        <p:nvSpPr>
          <p:cNvPr id="12" name="Прямоугольник 11"/>
          <p:cNvSpPr/>
          <p:nvPr/>
        </p:nvSpPr>
        <p:spPr>
          <a:xfrm>
            <a:off x="-36512" y="3535966"/>
            <a:ext cx="9144000" cy="7571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90000"/>
              </a:lnSpc>
              <a:spcBef>
                <a:spcPts val="12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Делайте это </a:t>
            </a:r>
            <a:r>
              <a:rPr lang="ru-RU" sz="24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самостоятельно,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двигаясь </a:t>
            </a:r>
            <a:r>
              <a:rPr lang="ru-RU" sz="24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фактическим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путям лечебных и информационных потоков.</a:t>
            </a:r>
          </a:p>
        </p:txBody>
      </p:sp>
      <p:sp>
        <p:nvSpPr>
          <p:cNvPr id="14" name="Прямоугольник 13"/>
          <p:cNvSpPr/>
          <p:nvPr/>
        </p:nvSpPr>
        <p:spPr>
          <a:xfrm>
            <a:off x="467544" y="2420888"/>
            <a:ext cx="1296144" cy="504056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2339752" y="2204864"/>
            <a:ext cx="1296144" cy="864096"/>
          </a:xfrm>
          <a:prstGeom prst="rect">
            <a:avLst/>
          </a:prstGeom>
          <a:ln>
            <a:solidFill>
              <a:srgbClr val="0000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7" name="Овал 16"/>
          <p:cNvSpPr/>
          <p:nvPr/>
        </p:nvSpPr>
        <p:spPr>
          <a:xfrm>
            <a:off x="4067944" y="2276872"/>
            <a:ext cx="1368152" cy="720080"/>
          </a:xfrm>
          <a:prstGeom prst="ellipse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8" name="Равнобедренный треугольник 17"/>
          <p:cNvSpPr/>
          <p:nvPr/>
        </p:nvSpPr>
        <p:spPr>
          <a:xfrm>
            <a:off x="5796136" y="2204864"/>
            <a:ext cx="864096" cy="792088"/>
          </a:xfrm>
          <a:prstGeom prst="triangle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9" name="Прямоугольник 18"/>
          <p:cNvSpPr/>
          <p:nvPr/>
        </p:nvSpPr>
        <p:spPr>
          <a:xfrm>
            <a:off x="7236296" y="2204864"/>
            <a:ext cx="1296144" cy="864096"/>
          </a:xfrm>
          <a:prstGeom prst="rect">
            <a:avLst/>
          </a:prstGeom>
          <a:solidFill>
            <a:srgbClr val="0000FF"/>
          </a:solidFill>
          <a:ln>
            <a:solidFill>
              <a:srgbClr val="0000FF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cxnSp>
        <p:nvCxnSpPr>
          <p:cNvPr id="21" name="Прямая соединительная линия 20"/>
          <p:cNvCxnSpPr/>
          <p:nvPr/>
        </p:nvCxnSpPr>
        <p:spPr>
          <a:xfrm>
            <a:off x="251520" y="3212976"/>
            <a:ext cx="8640960" cy="0"/>
          </a:xfrm>
          <a:prstGeom prst="line">
            <a:avLst/>
          </a:prstGeom>
          <a:ln w="28575">
            <a:solidFill>
              <a:srgbClr val="0000FF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Прямая соединительная линия 22"/>
          <p:cNvCxnSpPr/>
          <p:nvPr/>
        </p:nvCxnSpPr>
        <p:spPr>
          <a:xfrm>
            <a:off x="108520" y="1268760"/>
            <a:ext cx="8892480" cy="2088232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24" name="Прямая соединительная линия 23"/>
          <p:cNvCxnSpPr/>
          <p:nvPr/>
        </p:nvCxnSpPr>
        <p:spPr>
          <a:xfrm flipH="1">
            <a:off x="144016" y="1268760"/>
            <a:ext cx="8892480" cy="2088232"/>
          </a:xfrm>
          <a:prstGeom prst="line">
            <a:avLst/>
          </a:prstGeom>
          <a:ln w="38100">
            <a:solidFill>
              <a:srgbClr val="CC0000"/>
            </a:solidFill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314557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776599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Золотые правила построения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5"/>
          <p:cNvSpPr>
            <a:spLocks noChangeArrowheads="1"/>
          </p:cNvSpPr>
          <p:nvPr/>
        </p:nvSpPr>
        <p:spPr bwMode="auto">
          <a:xfrm>
            <a:off x="216024" y="1196752"/>
            <a:ext cx="8892480" cy="3717171"/>
          </a:xfrm>
          <a:custGeom>
            <a:avLst/>
            <a:gdLst>
              <a:gd name="connsiteX0" fmla="*/ 0 w 8748464"/>
              <a:gd name="connsiteY0" fmla="*/ 0 h 3681008"/>
              <a:gd name="connsiteX1" fmla="*/ 8748464 w 8748464"/>
              <a:gd name="connsiteY1" fmla="*/ 0 h 3681008"/>
              <a:gd name="connsiteX2" fmla="*/ 8748464 w 8748464"/>
              <a:gd name="connsiteY2" fmla="*/ 3681008 h 3681008"/>
              <a:gd name="connsiteX3" fmla="*/ 0 w 8748464"/>
              <a:gd name="connsiteY3" fmla="*/ 3681008 h 3681008"/>
              <a:gd name="connsiteX4" fmla="*/ 0 w 8748464"/>
              <a:gd name="connsiteY4" fmla="*/ 0 h 368100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748464" h="3681008">
                <a:moveTo>
                  <a:pt x="0" y="0"/>
                </a:moveTo>
                <a:lnTo>
                  <a:pt x="8748464" y="0"/>
                </a:lnTo>
                <a:lnTo>
                  <a:pt x="8748464" y="3681008"/>
                </a:lnTo>
                <a:lnTo>
                  <a:pt x="0" y="3681008"/>
                </a:lnTo>
                <a:lnTo>
                  <a:pt x="0" y="0"/>
                </a:lnTo>
                <a:close/>
              </a:path>
            </a:pathLst>
          </a:cu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0363">
              <a:lnSpc>
                <a:spcPct val="110000"/>
              </a:lnSpc>
            </a:pPr>
            <a:r>
              <a:rPr lang="ru-RU" sz="24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Быстро пройти по потоку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</a:t>
            </a:r>
          </a:p>
          <a:p>
            <a:pPr>
              <a:lnSpc>
                <a:spcPct val="110000"/>
              </a:lnSpc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понять последовательность, ощутить ритм;</a:t>
            </a:r>
          </a:p>
          <a:p>
            <a:pPr indent="360363">
              <a:lnSpc>
                <a:spcPct val="110000"/>
              </a:lnSpc>
            </a:pPr>
            <a:r>
              <a:rPr lang="ru-RU" sz="24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Начинаем с конца лечебного процесса, идем вверх по потоку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 объемы, очереди пациентов, проблемы с пациентом. </a:t>
            </a:r>
          </a:p>
          <a:p>
            <a:pPr indent="360363">
              <a:lnSpc>
                <a:spcPct val="110000"/>
              </a:lnSpc>
            </a:pPr>
            <a:r>
              <a:rPr lang="ru-RU" sz="24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Секундомер, рулетка, внимательность, достоверность, понимание процессов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–</a:t>
            </a:r>
          </a:p>
          <a:p>
            <a:pPr>
              <a:lnSpc>
                <a:spcPct val="110000"/>
              </a:lnSpc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залог правильного сбора данных и принятия решений по улучшению на основании фактов.</a:t>
            </a: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6332328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16632"/>
            <a:ext cx="7910014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Золотые правила построения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0" y="1412776"/>
            <a:ext cx="8686800" cy="4946650"/>
          </a:xfrm>
        </p:spPr>
        <p:txBody>
          <a:bodyPr/>
          <a:lstStyle/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Наброски делать карандашом 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Исправлять на месте</a:t>
            </a:r>
          </a:p>
          <a:p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Компьютер не применять</a:t>
            </a:r>
          </a:p>
          <a:p>
            <a:pPr>
              <a:buFont typeface="Wingdings 2" pitchFamily="18" charset="2"/>
              <a:buNone/>
            </a:pPr>
            <a:r>
              <a:rPr lang="ru-RU" sz="2400" b="1" u="sng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Вам понадобятся: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Карандаш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Бумага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Ластик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Рулетка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Секундомер</a:t>
            </a:r>
          </a:p>
          <a:p>
            <a:pPr>
              <a:buFont typeface="Wingdings" pitchFamily="2" charset="2"/>
              <a:buChar char="ü"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 самое главное – желание и настроение</a:t>
            </a:r>
          </a:p>
        </p:txBody>
      </p:sp>
      <p:pic>
        <p:nvPicPr>
          <p:cNvPr id="13" name="Picture 3" descr="C:\Documents and Settings\Admin\Рабочий стол\картинки для Картирования\1208188324_d6a216263595412f3d162be07503db7a_full.jp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5612423" y="2071688"/>
            <a:ext cx="3225312" cy="3429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4" name="Picture 4" descr="C:\Documents and Settings\Admin\Рабочий стол\картинки для Картирования\8.jp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5643570" y="2071680"/>
            <a:ext cx="2071702" cy="113156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5" name="Picture 6" descr="C:\Documents and Settings\Admin\Рабочий стол\картинки для Картирования\img_stopWatch.jpg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429521" y="2071680"/>
            <a:ext cx="1393109" cy="114300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0385044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16632"/>
            <a:ext cx="8126038" cy="684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lnSpc>
                <a:spcPct val="90000"/>
              </a:lnSpc>
            </a:pPr>
            <a:r>
              <a:rPr lang="ru-RU" sz="2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Уровень детализации картирования потока направлен на выявление проблемных мест</a:t>
            </a:r>
            <a:endParaRPr lang="ru-RU" sz="2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5"/>
          <p:cNvSpPr>
            <a:spLocks noChangeArrowheads="1"/>
          </p:cNvSpPr>
          <p:nvPr/>
        </p:nvSpPr>
        <p:spPr bwMode="auto">
          <a:xfrm>
            <a:off x="635000" y="2080007"/>
            <a:ext cx="7924800" cy="209288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271463" algn="just">
              <a:spcBef>
                <a:spcPts val="600"/>
              </a:spcBef>
            </a:pPr>
            <a:r>
              <a:rPr lang="ru-RU" sz="26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Каждая </a:t>
            </a:r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проблемная область, определенная на укрупненной карте потока создания ценности, может быть подробно изучена  путем составления новой детальной карты потока создания ценности.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35649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19804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Построение карты текущего состояния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0" y="1268760"/>
            <a:ext cx="9144000" cy="4946650"/>
          </a:xfrm>
        </p:spPr>
        <p:txBody>
          <a:bodyPr>
            <a:noAutofit/>
          </a:bodyPr>
          <a:lstStyle/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Отразить запросы потребителя (клиента);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Определить основные стадии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лечебных процессов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(операции);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Заполнить параметры каждой операции,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определить количество пациентов и время их ожидания;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Отразить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информационный поток: каким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образом каждый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процесс получает сведения о том, что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делать дальше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;</a:t>
            </a: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Обозначить места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«выталкивания» пациентов (направлений к врачу без его приглашения);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Определить время добавления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ценности;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>
              <a:spcBef>
                <a:spcPts val="600"/>
              </a:spcBef>
              <a:buFont typeface="Wingdings" pitchFamily="2" charset="2"/>
              <a:buChar char="Ø"/>
            </a:pP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Определить время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нахождения пациентов в очереди.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471461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19804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Составление карты текущего состояния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2" name="Содержимое 2"/>
          <p:cNvSpPr>
            <a:spLocks noGrp="1"/>
          </p:cNvSpPr>
          <p:nvPr>
            <p:ph idx="1"/>
          </p:nvPr>
        </p:nvSpPr>
        <p:spPr>
          <a:xfrm>
            <a:off x="0" y="1027460"/>
            <a:ext cx="9144000" cy="864096"/>
          </a:xfrm>
        </p:spPr>
        <p:txBody>
          <a:bodyPr>
            <a:noAutofit/>
          </a:bodyPr>
          <a:lstStyle/>
          <a:p>
            <a:pPr indent="17463">
              <a:spcBef>
                <a:spcPts val="600"/>
              </a:spcBef>
              <a:buNone/>
            </a:pP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картировании потока создания ценности на рабочем месте заполняется следующая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таблица: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087361129"/>
              </p:ext>
            </p:extLst>
          </p:nvPr>
        </p:nvGraphicFramePr>
        <p:xfrm>
          <a:off x="323528" y="2455127"/>
          <a:ext cx="8501122" cy="320612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14446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1285883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1214446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  <a:gridCol w="1428760">
                  <a:extLst>
                    <a:ext uri="{9D8B030D-6E8A-4147-A177-3AD203B41FA5}">
                      <a16:colId xmlns="" xmlns:a16="http://schemas.microsoft.com/office/drawing/2014/main" val="20003"/>
                    </a:ext>
                  </a:extLst>
                </a:gridCol>
                <a:gridCol w="642942">
                  <a:extLst>
                    <a:ext uri="{9D8B030D-6E8A-4147-A177-3AD203B41FA5}">
                      <a16:colId xmlns="" xmlns:a16="http://schemas.microsoft.com/office/drawing/2014/main" val="20004"/>
                    </a:ext>
                  </a:extLst>
                </a:gridCol>
                <a:gridCol w="714380">
                  <a:extLst>
                    <a:ext uri="{9D8B030D-6E8A-4147-A177-3AD203B41FA5}">
                      <a16:colId xmlns="" xmlns:a16="http://schemas.microsoft.com/office/drawing/2014/main" val="20005"/>
                    </a:ext>
                  </a:extLst>
                </a:gridCol>
                <a:gridCol w="2000265">
                  <a:extLst>
                    <a:ext uri="{9D8B030D-6E8A-4147-A177-3AD203B41FA5}">
                      <a16:colId xmlns="" xmlns:a16="http://schemas.microsoft.com/office/drawing/2014/main" val="20006"/>
                    </a:ext>
                  </a:extLst>
                </a:gridCol>
              </a:tblGrid>
              <a:tr h="862956"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№ по</a:t>
                      </a:r>
                      <a:r>
                        <a:rPr lang="ru-RU" sz="1600" b="1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 порядку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Символ 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Описание процесса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Расстояние, м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ВЦ, сек.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ВСЦ, сек.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16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Идеи по </a:t>
                      </a:r>
                      <a:r>
                        <a:rPr lang="ru-RU" sz="1600" b="1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совершенствова-нию</a:t>
                      </a:r>
                      <a:endParaRPr lang="ru-RU" sz="16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chemeClr val="accent1">
                        <a:lumMod val="60000"/>
                        <a:lumOff val="40000"/>
                      </a:schemeClr>
                    </a:solidFill>
                  </a:tcPr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46863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46863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  <a:tr h="46863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3"/>
                  </a:ext>
                </a:extLst>
              </a:tr>
              <a:tr h="468633">
                <a:tc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…</a:t>
                      </a:r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4"/>
                  </a:ext>
                </a:extLst>
              </a:tr>
              <a:tr h="468633">
                <a:tc gridSpan="3">
                  <a:txBody>
                    <a:bodyPr/>
                    <a:lstStyle/>
                    <a:p>
                      <a:r>
                        <a:rPr lang="ru-RU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Итого:</a:t>
                      </a:r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endParaRPr lang="ru-RU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>
                    <a:lnL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rgbClr val="0000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="" xmlns:a16="http://schemas.microsoft.com/office/drawing/2014/main" val="10005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57</a:t>
            </a:fld>
            <a:endParaRPr lang="ru-RU"/>
          </a:p>
        </p:txBody>
      </p:sp>
      <p:sp>
        <p:nvSpPr>
          <p:cNvPr id="6" name="Содержимое 2"/>
          <p:cNvSpPr txBox="1">
            <a:spLocks/>
          </p:cNvSpPr>
          <p:nvPr/>
        </p:nvSpPr>
        <p:spPr>
          <a:xfrm>
            <a:off x="46362" y="2030760"/>
            <a:ext cx="914400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7463" algn="ctr">
              <a:spcBef>
                <a:spcPts val="600"/>
              </a:spcBef>
              <a:buFont typeface="Arial" pitchFamily="34" charset="0"/>
              <a:buNone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Обязательно указывается наименование </a:t>
            </a:r>
            <a:r>
              <a:rPr lang="ru-RU" sz="2000" dirty="0" err="1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картируемого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процесса</a:t>
            </a: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843028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19804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Составление карты текущего состояния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107504" y="1078260"/>
            <a:ext cx="896448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361950" eaLnBrk="0" hangingPunct="0">
              <a:spcBef>
                <a:spcPts val="1200"/>
              </a:spcBef>
              <a:buClr>
                <a:schemeClr val="accent1"/>
              </a:buClr>
              <a:buSzPct val="100000"/>
              <a:defRPr/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Разъяснение таблицы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:</a:t>
            </a:r>
          </a:p>
          <a:p>
            <a:pPr indent="361950" eaLnBrk="0" hangingPunct="0">
              <a:spcBef>
                <a:spcPts val="1200"/>
              </a:spcBef>
              <a:buClr>
                <a:schemeClr val="accent1"/>
              </a:buClr>
              <a:buSzPct val="100000"/>
              <a:defRPr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271463" indent="-271463" eaLnBrk="0" hangingPunct="0">
              <a:spcBef>
                <a:spcPts val="1200"/>
              </a:spcBef>
              <a:buSzPct val="100000"/>
              <a:buFont typeface="+mj-lt"/>
              <a:buAutoNum type="arabicPeriod"/>
              <a:defRPr/>
            </a:pP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Записывается 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порядковый номер процесса.</a:t>
            </a:r>
          </a:p>
          <a:p>
            <a:pPr marL="271463" indent="-271463" eaLnBrk="0" hangingPunct="0">
              <a:spcBef>
                <a:spcPts val="1200"/>
              </a:spcBef>
              <a:buSzPct val="100000"/>
              <a:buFont typeface="+mj-lt"/>
              <a:buAutoNum type="arabicPeriod"/>
              <a:defRPr/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 зависимости от того, что происходит на операции, проставляются  соответствующие значки, их может быть  несколько в одном процессе. Важно указать все подходящие символы, чтобы в дальнейшем иметь полную информацию для устранения потерь.</a:t>
            </a:r>
          </a:p>
          <a:p>
            <a:pPr marL="271463" indent="-271463" eaLnBrk="0" hangingPunct="0">
              <a:spcBef>
                <a:spcPts val="600"/>
              </a:spcBef>
              <a:buSzPct val="100000"/>
              <a:buFont typeface="+mj-lt"/>
              <a:buAutoNum type="arabicPeriod"/>
              <a:defRPr/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Описываются действия, происходящие в конкретном процессе.</a:t>
            </a:r>
          </a:p>
          <a:p>
            <a:pPr marL="271463" indent="-271463" eaLnBrk="0" hangingPunct="0">
              <a:spcBef>
                <a:spcPts val="600"/>
              </a:spcBef>
              <a:buSzPct val="100000"/>
              <a:buFont typeface="+mj-lt"/>
              <a:buAutoNum type="arabicPeriod"/>
              <a:defRPr/>
            </a:pP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Указывается расстояние в метрах, которое проходит работник 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или пациент во 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время процесса. </a:t>
            </a:r>
          </a:p>
          <a:p>
            <a:pPr marL="271463" eaLnBrk="0" hangingPunct="0">
              <a:buClr>
                <a:schemeClr val="accent1"/>
              </a:buClr>
              <a:buSzPct val="100000"/>
              <a:defRPr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Для того чтобы определить количество метров, необходимо сосчитать шаги и умножить на 0,75 (рассчитанный показатель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): 8 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шагов составят 8*0,75=6 метров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58</a:t>
            </a:fld>
            <a:endParaRPr lang="ru-RU"/>
          </a:p>
        </p:txBody>
      </p:sp>
      <p:sp>
        <p:nvSpPr>
          <p:cNvPr id="5" name="Содержимое 2"/>
          <p:cNvSpPr txBox="1">
            <a:spLocks/>
          </p:cNvSpPr>
          <p:nvPr/>
        </p:nvSpPr>
        <p:spPr>
          <a:xfrm>
            <a:off x="-182238" y="1548160"/>
            <a:ext cx="9144000" cy="864096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indent="17463" algn="ctr">
              <a:spcBef>
                <a:spcPts val="600"/>
              </a:spcBef>
              <a:buFont typeface="Arial" pitchFamily="34" charset="0"/>
              <a:buNone/>
            </a:pP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63500" y="1689725"/>
            <a:ext cx="76581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17463" algn="ctr">
              <a:spcBef>
                <a:spcPts val="600"/>
              </a:spcBef>
              <a:buFont typeface="Arial" pitchFamily="34" charset="0"/>
              <a:buNone/>
            </a:pP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Обязательно указывается наименование </a:t>
            </a:r>
            <a:r>
              <a:rPr lang="ru-RU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картируемого</a:t>
            </a:r>
            <a:r>
              <a:rPr lang="ru-RU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процесса</a:t>
            </a:r>
            <a:endParaRPr lang="ru-RU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74642255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107504" y="1268760"/>
            <a:ext cx="896448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588" indent="442913">
              <a:spcBef>
                <a:spcPts val="1200"/>
              </a:spcBef>
              <a:tabLst>
                <a:tab pos="360363" algn="l"/>
              </a:tabLst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Время цикла (ВЦ) –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время, необходимое для завершения одного цикла операции. Обычно измеряется от пуска до остановки.</a:t>
            </a:r>
          </a:p>
          <a:p>
            <a:pPr marL="1588" indent="442913">
              <a:spcBef>
                <a:spcPts val="1200"/>
              </a:spcBef>
              <a:tabLst>
                <a:tab pos="360363" algn="l"/>
              </a:tabLst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Время создания ценности (ВСЦ) </a:t>
            </a: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время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выполнения работ по созданию того, за что готов платить потребитель. Не все процессы в потоке создают ценность. Поэтому в некоторых процессах ВСЦ=0</a:t>
            </a:r>
          </a:p>
          <a:p>
            <a:pPr marL="1588" indent="442913">
              <a:spcBef>
                <a:spcPts val="1200"/>
              </a:spcBef>
              <a:tabLst>
                <a:tab pos="360363" algn="l"/>
              </a:tabLst>
            </a:pP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Коэффициент эффективности процесса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определяется по формуле:  </a:t>
            </a:r>
            <a:r>
              <a:rPr lang="en-US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эф=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ВСЦ/ВЦ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*100%. </a:t>
            </a: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1588" indent="442913">
              <a:spcBef>
                <a:spcPts val="1200"/>
              </a:spcBef>
              <a:tabLst>
                <a:tab pos="360363" algn="l"/>
              </a:tabLst>
            </a:pP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Если </a:t>
            </a:r>
            <a:r>
              <a:rPr lang="en-US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K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эф&gt;20%, значит плохо прокартирован процесс</a:t>
            </a:r>
          </a:p>
          <a:p>
            <a:pPr marL="1588" indent="442913" eaLnBrk="0" hangingPunct="0">
              <a:spcBef>
                <a:spcPts val="1200"/>
              </a:spcBef>
              <a:buClr>
                <a:schemeClr val="accent1"/>
              </a:buClr>
              <a:buSzPct val="100000"/>
              <a:tabLst>
                <a:tab pos="360363" algn="l"/>
              </a:tabLst>
              <a:defRPr/>
            </a:pPr>
            <a:endParaRPr lang="ru-RU" sz="24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indent="361950" eaLnBrk="0" hangingPunct="0">
              <a:buClr>
                <a:schemeClr val="accent1"/>
              </a:buClr>
              <a:buSzPct val="100000"/>
              <a:defRPr/>
            </a:pPr>
            <a:endParaRPr lang="ru-RU" sz="20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46362" y="188640"/>
            <a:ext cx="812603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Показатели ЛИН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59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877350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136392"/>
            <a:ext cx="87249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1. Создание проектного офиса, работа которого организована на принципах «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Хосин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канри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2. Провести обучение группы проектного офиса принципам и инструментам бережливого производства.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3. Составить дорожную карту на улучшения.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4. Составить тактический план реализации проекта с недельной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5. Организовать сбор проблем и предложений от пациентов (клиентов</a:t>
            </a:r>
            <a:r>
              <a:rPr lang="ru-RU" sz="2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), медперсонала 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 провести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фотофиксацию</a:t>
            </a:r>
            <a:r>
              <a:rPr lang="ru-RU" sz="2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b="1" dirty="0">
              <a:solidFill>
                <a:schemeClr val="bg1">
                  <a:lumMod val="65000"/>
                </a:schemeClr>
              </a:solidFill>
              <a:latin typeface="Arial" pitchFamily="34" charset="0"/>
              <a:cs typeface="Arial" pitchFamily="34" charset="0"/>
            </a:endParaRP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6. При помощи инструментов бережливого производства и диаграммы Парето определить наиболее проблемные процессы. 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1136392"/>
            <a:ext cx="8724900" cy="749558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4493267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19804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Символы применяемые при картировании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60</a:t>
            </a:fld>
            <a:endParaRPr lang="ru-RU"/>
          </a:p>
        </p:txBody>
      </p:sp>
      <p:pic>
        <p:nvPicPr>
          <p:cNvPr id="6" name="Рисунок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27897" y="1001027"/>
            <a:ext cx="4365408" cy="5379414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0754961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88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Запасы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0" y="1844824"/>
            <a:ext cx="9144000" cy="19442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358775" indent="363538"/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 КПСЦ изображаем каждое место, где образуется очередь или складируются лекарства и материалы  с  пометкой количества, времени за которое запасы могут быть использованы</a:t>
            </a:r>
          </a:p>
          <a:p>
            <a:pPr marL="358775" indent="363538"/>
            <a:endParaRPr lang="ru-RU" sz="28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4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683568" y="4221088"/>
            <a:ext cx="1656184" cy="2016224"/>
          </a:xfrm>
          <a:prstGeom prst="rect">
            <a:avLst/>
          </a:prstGeom>
          <a:noFill/>
        </p:spPr>
      </p:pic>
      <p:sp>
        <p:nvSpPr>
          <p:cNvPr id="12" name="Text Box 6"/>
          <p:cNvSpPr txBox="1">
            <a:spLocks noChangeArrowheads="1"/>
          </p:cNvSpPr>
          <p:nvPr/>
        </p:nvSpPr>
        <p:spPr bwMode="auto">
          <a:xfrm>
            <a:off x="2303463" y="4221088"/>
            <a:ext cx="6840537" cy="646331"/>
          </a:xfrm>
          <a:prstGeom prst="rect">
            <a:avLst/>
          </a:prstGeom>
          <a:solidFill>
            <a:schemeClr val="bg1"/>
          </a:solidFill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 algn="ctr"/>
            <a:r>
              <a:rPr lang="ru-RU" sz="36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Здесь поток прерывается!</a:t>
            </a:r>
            <a:endParaRPr lang="ru-RU" sz="3600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323655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Типичные ошибки при картографии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0" y="1196752"/>
            <a:ext cx="9144000" cy="4968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Применение картирования, там где нет продукта</a:t>
            </a:r>
          </a:p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Отслеживание действий мед. персонала, а не пациентов</a:t>
            </a:r>
          </a:p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Картирование без наблюдения за фактическим процессом</a:t>
            </a:r>
          </a:p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Картирование потока без офисных операций.</a:t>
            </a:r>
          </a:p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Непринятие во внимание совместного использования ресурсов разными пациентами. </a:t>
            </a:r>
          </a:p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Наблюдатель сбивается с маршрута отслеживаемого пациента.</a:t>
            </a:r>
          </a:p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Не способность отделить время операций создающих и не создающих ценность.</a:t>
            </a:r>
          </a:p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Забываем выявить неформальные  действия и каналы передачи информации</a:t>
            </a:r>
          </a:p>
          <a:p>
            <a:pPr marL="180975" indent="263525">
              <a:buAutoNum type="arabicPeriod"/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Картирование  потока поручается специалистам, выполняющим эти операции или отвечающим за их результаты.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975232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16632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 карты текущего состояния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4999" y="1005698"/>
            <a:ext cx="8282859" cy="5520230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5566713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64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проблемных процессов.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(диаграмма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9. Составить карту потока будущего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10. Составить карту потока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11. Составить план работ по достижению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12. Организовать работу по составлению недельных планов с ежедневной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13. Организовать системную работу по мониторингу выполнения намеченных планов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14. Алгоритм доклада по реализации проекта Бережливая поликлиника.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314" y="1822979"/>
            <a:ext cx="8724900" cy="1021819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01388654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7410" name="Picture 2" descr="komanda-grebtsov-0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6971" y="1248226"/>
            <a:ext cx="7489372" cy="5119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868942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8434" name="Picture 2" descr="komanda-grebtsov-0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60883" y="1031419"/>
            <a:ext cx="6974110" cy="52428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034816343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9458" name="Picture 2" descr="komanda-grebtsov-0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1798" y="973365"/>
            <a:ext cx="7108144" cy="53103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51420966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68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0482" name="Picture 2" descr="komanda-grebtsov-0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5194" y="943882"/>
            <a:ext cx="7343256" cy="54859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00303910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69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1506" name="Picture 2" descr="komanda-grebtsov-05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62730" y="1102176"/>
            <a:ext cx="7104970" cy="53051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12608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23528" y="44624"/>
            <a:ext cx="792088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1. Создание проектного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офиса, 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работа которого организована на принципах «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Хосин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канри</a:t>
            </a:r>
            <a:r>
              <a:rPr lang="ru-RU" sz="2200" b="1" dirty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»</a:t>
            </a:r>
          </a:p>
        </p:txBody>
      </p:sp>
      <p:grpSp>
        <p:nvGrpSpPr>
          <p:cNvPr id="14" name="Группа 13"/>
          <p:cNvGrpSpPr/>
          <p:nvPr/>
        </p:nvGrpSpPr>
        <p:grpSpPr>
          <a:xfrm>
            <a:off x="129456" y="1124744"/>
            <a:ext cx="6408712" cy="5040560"/>
            <a:chOff x="1475656" y="1124744"/>
            <a:chExt cx="6408712" cy="5040560"/>
          </a:xfrm>
        </p:grpSpPr>
        <p:sp>
          <p:nvSpPr>
            <p:cNvPr id="3" name="Равнобедренный треугольник 2"/>
            <p:cNvSpPr/>
            <p:nvPr/>
          </p:nvSpPr>
          <p:spPr>
            <a:xfrm>
              <a:off x="1475656" y="1124744"/>
              <a:ext cx="6408712" cy="5040560"/>
            </a:xfrm>
            <a:prstGeom prst="triangle">
              <a:avLst/>
            </a:prstGeom>
            <a:noFill/>
            <a:ln>
              <a:solidFill>
                <a:srgbClr val="0000FF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cxnSp>
          <p:nvCxnSpPr>
            <p:cNvPr id="7" name="Прямая соединительная линия 6"/>
            <p:cNvCxnSpPr/>
            <p:nvPr/>
          </p:nvCxnSpPr>
          <p:spPr>
            <a:xfrm>
              <a:off x="3707904" y="2636912"/>
              <a:ext cx="1944216" cy="0"/>
            </a:xfrm>
            <a:prstGeom prst="line">
              <a:avLst/>
            </a:prstGeom>
            <a:ln w="317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Прямая соединительная линия 8"/>
            <p:cNvCxnSpPr/>
            <p:nvPr/>
          </p:nvCxnSpPr>
          <p:spPr>
            <a:xfrm>
              <a:off x="2915816" y="3861048"/>
              <a:ext cx="3528392" cy="0"/>
            </a:xfrm>
            <a:prstGeom prst="line">
              <a:avLst/>
            </a:prstGeom>
            <a:ln w="317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Прямая соединительная линия 10"/>
            <p:cNvCxnSpPr/>
            <p:nvPr/>
          </p:nvCxnSpPr>
          <p:spPr>
            <a:xfrm>
              <a:off x="2167721" y="5094709"/>
              <a:ext cx="5040000" cy="0"/>
            </a:xfrm>
            <a:prstGeom prst="line">
              <a:avLst/>
            </a:prstGeom>
            <a:ln w="31750">
              <a:solidFill>
                <a:srgbClr val="0000FF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6" name="TextBox 15"/>
          <p:cNvSpPr txBox="1"/>
          <p:nvPr/>
        </p:nvSpPr>
        <p:spPr>
          <a:xfrm>
            <a:off x="2522371" y="1724025"/>
            <a:ext cx="163830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err="1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Хосин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-команда</a:t>
            </a:r>
          </a:p>
          <a:p>
            <a:pPr algn="ctr"/>
            <a:r>
              <a:rPr lang="ru-RU" sz="16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Минздрав РФ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</a:t>
            </a:r>
            <a:endParaRPr lang="ru-RU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1928936" y="2997651"/>
            <a:ext cx="287104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Тактическая команда </a:t>
            </a:r>
          </a:p>
          <a:p>
            <a:pPr algn="ctr"/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Минздрав </a:t>
            </a:r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регионов</a:t>
            </a:r>
            <a:endParaRPr lang="ru-RU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103089" y="4171436"/>
            <a:ext cx="441234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Оперативная команда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Рабочая группа поликлиник </a:t>
            </a:r>
            <a:endParaRPr lang="ru-RU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748951" y="5256380"/>
            <a:ext cx="515836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Команда исполнителей</a:t>
            </a:r>
          </a:p>
          <a:p>
            <a:pPr algn="ctr"/>
            <a:r>
              <a:rPr lang="ru-RU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Команда для решения конкретных задач</a:t>
            </a:r>
            <a:endParaRPr lang="ru-RU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6658657" y="1590674"/>
            <a:ext cx="25103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Стратегия на 3-5 лет.</a:t>
            </a:r>
          </a:p>
          <a:p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Тактика – </a:t>
            </a:r>
            <a:r>
              <a:rPr lang="ru-RU" sz="1400" b="1" dirty="0" err="1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хосин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 план более конкретный на 6-18 мес.</a:t>
            </a:r>
            <a:endParaRPr lang="ru-RU" sz="14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6685508" y="2857499"/>
            <a:ext cx="2510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Стратегия на 3-5 лет.</a:t>
            </a:r>
          </a:p>
          <a:p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Тактика – проекты на 3-6 мес.</a:t>
            </a:r>
            <a:endParaRPr lang="ru-RU" sz="14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6685508" y="4100810"/>
            <a:ext cx="251035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Стратегия на 3-5 лет.</a:t>
            </a:r>
          </a:p>
          <a:p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Тактика – мини-проекты на 1 </a:t>
            </a:r>
            <a:r>
              <a:rPr lang="ru-RU" sz="1400" b="1" dirty="0" err="1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нед</a:t>
            </a:r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.- 3 мес.</a:t>
            </a:r>
            <a:endParaRPr lang="ru-RU" sz="14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6722157" y="5277534"/>
            <a:ext cx="2510358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400" b="1" dirty="0" smtClean="0">
                <a:solidFill>
                  <a:srgbClr val="0000FF"/>
                </a:solidFill>
                <a:latin typeface="Arial" pitchFamily="34" charset="0"/>
                <a:ea typeface="+mj-ea"/>
                <a:cs typeface="Arial" pitchFamily="34" charset="0"/>
              </a:rPr>
              <a:t>Мини-проекты и конкретные инициативы со сроком реализации в несколько недель</a:t>
            </a:r>
            <a:endParaRPr lang="ru-RU" sz="14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25" name="Прямая со стрелкой 24"/>
          <p:cNvCxnSpPr/>
          <p:nvPr/>
        </p:nvCxnSpPr>
        <p:spPr>
          <a:xfrm flipH="1">
            <a:off x="4283968" y="1913839"/>
            <a:ext cx="2256532" cy="0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Прямая со стрелкой 25"/>
          <p:cNvCxnSpPr/>
          <p:nvPr/>
        </p:nvCxnSpPr>
        <p:spPr>
          <a:xfrm flipH="1">
            <a:off x="4966382" y="3122829"/>
            <a:ext cx="1663018" cy="0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/>
          <p:nvPr/>
        </p:nvCxnSpPr>
        <p:spPr>
          <a:xfrm flipH="1">
            <a:off x="5791200" y="4430929"/>
            <a:ext cx="842057" cy="0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Прямая со стрелкой 30"/>
          <p:cNvCxnSpPr/>
          <p:nvPr/>
        </p:nvCxnSpPr>
        <p:spPr>
          <a:xfrm flipH="1">
            <a:off x="6361689" y="5600700"/>
            <a:ext cx="322368" cy="0"/>
          </a:xfrm>
          <a:prstGeom prst="straightConnector1">
            <a:avLst/>
          </a:prstGeom>
          <a:ln w="44450">
            <a:solidFill>
              <a:srgbClr val="0000FF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29601841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70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2530" name="Picture 2" descr="komanda-grebtsov-06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92" y="991053"/>
            <a:ext cx="7163026" cy="538953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637218921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71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3554" name="Picture 2" descr="komanda-grebtsov-07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0453" y="971553"/>
            <a:ext cx="7308170" cy="54568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96507553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72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4578" name="Picture 2" descr="komanda-grebtsov-08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627" y="948194"/>
            <a:ext cx="7309073" cy="542894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535752893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73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5602" name="Picture 2" descr="komanda-grebtsov-09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73" y="942519"/>
            <a:ext cx="7253494" cy="542925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539403958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74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6626" name="Picture 2" descr="komanda-grebtsov-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973" y="915079"/>
            <a:ext cx="7231231" cy="54276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96221385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75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7650" name="Picture 2" descr="komanda-grebtsov-11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506" y="943428"/>
            <a:ext cx="7373259" cy="5490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485577"/>
      </p:ext>
    </p:extLst>
  </p:cSld>
  <p:clrMapOvr>
    <a:masterClrMapping/>
  </p:clrMapOvr>
</p:sld>
</file>

<file path=ppt/slides/slide7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76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8674" name="Picture 2" descr="komanda-grebtsov-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8" y="987651"/>
            <a:ext cx="7186612" cy="5394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609770076"/>
      </p:ext>
    </p:extLst>
  </p:cSld>
  <p:clrMapOvr>
    <a:masterClrMapping/>
  </p:clrMapOvr>
</p:sld>
</file>

<file path=ppt/slides/slide7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77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Сила анализа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29698" name="Picture 2" descr="komanda-grebtsov-1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81087" y="928006"/>
            <a:ext cx="7156539" cy="535668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214491249"/>
      </p:ext>
    </p:extLst>
  </p:cSld>
  <p:clrMapOvr>
    <a:masterClrMapping/>
  </p:clrMapOvr>
</p:sld>
</file>

<file path=ppt/slides/slide7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12603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Анализ потока создания ценности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10" name="Group 12"/>
          <p:cNvGrpSpPr>
            <a:grpSpLocks/>
          </p:cNvGrpSpPr>
          <p:nvPr/>
        </p:nvGrpSpPr>
        <p:grpSpPr bwMode="auto">
          <a:xfrm>
            <a:off x="2123728" y="1377240"/>
            <a:ext cx="4680520" cy="4212000"/>
            <a:chOff x="1655" y="890"/>
            <a:chExt cx="2359" cy="2132"/>
          </a:xfrm>
        </p:grpSpPr>
        <p:sp>
          <p:nvSpPr>
            <p:cNvPr id="11" name="Oval 7"/>
            <p:cNvSpPr>
              <a:spLocks noChangeArrowheads="1"/>
            </p:cNvSpPr>
            <p:nvPr/>
          </p:nvSpPr>
          <p:spPr bwMode="auto">
            <a:xfrm>
              <a:off x="1655" y="890"/>
              <a:ext cx="2359" cy="2132"/>
            </a:xfrm>
            <a:prstGeom prst="ellipse">
              <a:avLst/>
            </a:prstGeom>
            <a:gradFill rotWithShape="1">
              <a:gsLst>
                <a:gs pos="0">
                  <a:srgbClr val="CCFFFF">
                    <a:alpha val="89998"/>
                  </a:srgbClr>
                </a:gs>
                <a:gs pos="100000">
                  <a:srgbClr val="AEDADA"/>
                </a:gs>
              </a:gsLst>
              <a:path path="shape">
                <a:fillToRect l="50000" t="50000" r="50000" b="50000"/>
              </a:path>
            </a:gradFill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wrap="none" lIns="18000" rIns="18000"/>
            <a:lstStyle/>
            <a:p>
              <a:r>
                <a:rPr lang="ru-RU" b="1" dirty="0"/>
                <a:t>                </a:t>
              </a:r>
              <a:r>
                <a:rPr lang="ru-RU" sz="2000" b="1" dirty="0">
                  <a:solidFill>
                    <a:srgbClr val="FF0066"/>
                  </a:solidFill>
                </a:rPr>
                <a:t>Процессы, </a:t>
              </a:r>
            </a:p>
            <a:p>
              <a:r>
                <a:rPr lang="ru-RU" sz="2000" b="1" dirty="0">
                  <a:solidFill>
                    <a:srgbClr val="FF0066"/>
                  </a:solidFill>
                </a:rPr>
                <a:t>   добавляющие ценность</a:t>
              </a:r>
            </a:p>
            <a:p>
              <a:endParaRPr lang="ru-RU" dirty="0">
                <a:solidFill>
                  <a:srgbClr val="FF0066"/>
                </a:solidFill>
              </a:endParaRPr>
            </a:p>
            <a:p>
              <a:endParaRPr lang="ru-RU" dirty="0"/>
            </a:p>
            <a:p>
              <a:endParaRPr lang="ru-RU" dirty="0"/>
            </a:p>
            <a:p>
              <a:endParaRPr lang="ru-RU" dirty="0"/>
            </a:p>
            <a:p>
              <a:r>
                <a:rPr lang="ru-RU" sz="2000" b="1" dirty="0" smtClean="0">
                  <a:solidFill>
                    <a:srgbClr val="FF0066"/>
                  </a:solidFill>
                </a:rPr>
                <a:t>Потери                Вынужденные</a:t>
              </a:r>
            </a:p>
            <a:p>
              <a:r>
                <a:rPr lang="ru-RU" sz="2000" b="1" dirty="0">
                  <a:solidFill>
                    <a:srgbClr val="FF0066"/>
                  </a:solidFill>
                </a:rPr>
                <a:t>к</a:t>
              </a:r>
              <a:r>
                <a:rPr lang="ru-RU" sz="2000" b="1" dirty="0" smtClean="0">
                  <a:solidFill>
                    <a:srgbClr val="FF0066"/>
                  </a:solidFill>
                </a:rPr>
                <a:t>оторые               потери.</a:t>
              </a:r>
            </a:p>
            <a:p>
              <a:r>
                <a:rPr lang="ru-RU" sz="2000" b="1" dirty="0">
                  <a:solidFill>
                    <a:srgbClr val="FF0066"/>
                  </a:solidFill>
                </a:rPr>
                <a:t>м</a:t>
              </a:r>
              <a:r>
                <a:rPr lang="ru-RU" sz="2000" b="1" dirty="0" smtClean="0">
                  <a:solidFill>
                    <a:srgbClr val="FF0066"/>
                  </a:solidFill>
                </a:rPr>
                <a:t>ожно</a:t>
              </a:r>
            </a:p>
            <a:p>
              <a:r>
                <a:rPr lang="ru-RU" sz="2000" b="1" dirty="0" smtClean="0">
                  <a:solidFill>
                    <a:srgbClr val="FF0066"/>
                  </a:solidFill>
                </a:rPr>
                <a:t> устранить</a:t>
              </a:r>
            </a:p>
            <a:p>
              <a:r>
                <a:rPr lang="ru-RU" sz="2000" b="1" dirty="0" smtClean="0">
                  <a:solidFill>
                    <a:srgbClr val="FF0066"/>
                  </a:solidFill>
                </a:rPr>
                <a:t>                              </a:t>
              </a:r>
              <a:endParaRPr lang="ru-RU" sz="2000" b="1" dirty="0">
                <a:solidFill>
                  <a:srgbClr val="FF0066"/>
                </a:solidFill>
              </a:endParaRPr>
            </a:p>
          </p:txBody>
        </p:sp>
        <p:sp>
          <p:nvSpPr>
            <p:cNvPr id="12" name="Line 8"/>
            <p:cNvSpPr>
              <a:spLocks noChangeShapeType="1"/>
            </p:cNvSpPr>
            <p:nvPr/>
          </p:nvSpPr>
          <p:spPr bwMode="auto">
            <a:xfrm>
              <a:off x="2835" y="2024"/>
              <a:ext cx="0" cy="998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lIns="18000" rIns="18000"/>
            <a:lstStyle/>
            <a:p>
              <a:endParaRPr lang="ru-RU"/>
            </a:p>
          </p:txBody>
        </p:sp>
        <p:sp>
          <p:nvSpPr>
            <p:cNvPr id="13" name="Line 9"/>
            <p:cNvSpPr>
              <a:spLocks noChangeShapeType="1"/>
            </p:cNvSpPr>
            <p:nvPr/>
          </p:nvSpPr>
          <p:spPr bwMode="auto">
            <a:xfrm>
              <a:off x="1791" y="1480"/>
              <a:ext cx="1044" cy="544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lIns="18000" rIns="18000"/>
            <a:lstStyle/>
            <a:p>
              <a:endParaRPr lang="ru-RU"/>
            </a:p>
          </p:txBody>
        </p:sp>
        <p:sp>
          <p:nvSpPr>
            <p:cNvPr id="14" name="Line 10"/>
            <p:cNvSpPr>
              <a:spLocks noChangeShapeType="1"/>
            </p:cNvSpPr>
            <p:nvPr/>
          </p:nvSpPr>
          <p:spPr bwMode="auto">
            <a:xfrm flipV="1">
              <a:off x="2835" y="1480"/>
              <a:ext cx="1043" cy="544"/>
            </a:xfrm>
            <a:prstGeom prst="line">
              <a:avLst/>
            </a:prstGeom>
            <a:noFill/>
            <a:ln w="38100" cmpd="dbl">
              <a:solidFill>
                <a:schemeClr val="tx1"/>
              </a:solidFill>
              <a:round/>
              <a:headEnd/>
              <a:tailEnd/>
            </a:ln>
          </p:spPr>
          <p:txBody>
            <a:bodyPr lIns="18000" rIns="18000"/>
            <a:lstStyle/>
            <a:p>
              <a:endParaRPr lang="ru-RU"/>
            </a:p>
          </p:txBody>
        </p:sp>
      </p:grpSp>
      <p:sp>
        <p:nvSpPr>
          <p:cNvPr id="15" name="Line 16"/>
          <p:cNvSpPr>
            <a:spLocks noChangeShapeType="1"/>
          </p:cNvSpPr>
          <p:nvPr/>
        </p:nvSpPr>
        <p:spPr bwMode="auto">
          <a:xfrm flipH="1">
            <a:off x="467544" y="4934597"/>
            <a:ext cx="1932069" cy="1230684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6" name="Line 17"/>
          <p:cNvSpPr>
            <a:spLocks noChangeShapeType="1"/>
          </p:cNvSpPr>
          <p:nvPr/>
        </p:nvSpPr>
        <p:spPr bwMode="auto">
          <a:xfrm>
            <a:off x="467545" y="6165281"/>
            <a:ext cx="3664828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7" name="Rectangle 18"/>
          <p:cNvSpPr>
            <a:spLocks noChangeArrowheads="1"/>
          </p:cNvSpPr>
          <p:nvPr/>
        </p:nvSpPr>
        <p:spPr bwMode="auto">
          <a:xfrm>
            <a:off x="898368" y="5822843"/>
            <a:ext cx="3131984" cy="340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i="1">
                <a:solidFill>
                  <a:srgbClr val="0000FF"/>
                </a:solidFill>
              </a:rPr>
              <a:t>Устранение потерь</a:t>
            </a:r>
          </a:p>
        </p:txBody>
      </p:sp>
      <p:sp>
        <p:nvSpPr>
          <p:cNvPr id="18" name="Line 19"/>
          <p:cNvSpPr>
            <a:spLocks noChangeShapeType="1"/>
          </p:cNvSpPr>
          <p:nvPr/>
        </p:nvSpPr>
        <p:spPr bwMode="auto">
          <a:xfrm>
            <a:off x="4788965" y="6165281"/>
            <a:ext cx="3663472" cy="0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19" name="Line 20"/>
          <p:cNvSpPr>
            <a:spLocks noChangeShapeType="1"/>
          </p:cNvSpPr>
          <p:nvPr/>
        </p:nvSpPr>
        <p:spPr bwMode="auto">
          <a:xfrm flipH="1" flipV="1">
            <a:off x="6660259" y="4934597"/>
            <a:ext cx="1930712" cy="1230684"/>
          </a:xfrm>
          <a:prstGeom prst="line">
            <a:avLst/>
          </a:prstGeom>
          <a:noFill/>
          <a:ln w="25400">
            <a:solidFill>
              <a:srgbClr val="0000FF"/>
            </a:solidFill>
            <a:round/>
            <a:headEnd/>
            <a:tailEnd/>
          </a:ln>
        </p:spPr>
        <p:txBody>
          <a:bodyPr/>
          <a:lstStyle/>
          <a:p>
            <a:endParaRPr lang="ru-RU"/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>
            <a:off x="4859303" y="5822843"/>
            <a:ext cx="3131984" cy="34085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/>
          <a:lstStyle/>
          <a:p>
            <a:pPr algn="ctr"/>
            <a:r>
              <a:rPr lang="ru-RU" sz="2000" b="1" i="1">
                <a:solidFill>
                  <a:srgbClr val="0000FF"/>
                </a:solidFill>
              </a:rPr>
              <a:t>Минимизация потерь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338712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7 видов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Рисунок 9" descr="Рисунок1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3635896" y="1196751"/>
            <a:ext cx="5508104" cy="4438635"/>
          </a:xfrm>
          <a:prstGeom prst="rect">
            <a:avLst/>
          </a:prstGeom>
        </p:spPr>
      </p:pic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496" y="1556792"/>
            <a:ext cx="3888432" cy="3024336"/>
          </a:xfrm>
          <a:prstGeom prst="rect">
            <a:avLst/>
          </a:prstGeom>
          <a:noFill/>
        </p:spPr>
        <p:txBody>
          <a:bodyPr vert="horz" lIns="91440" tIns="45720" rIns="91440" bIns="45720" rtlCol="0" anchor="ctr" anchorCtr="1">
            <a:noAutofit/>
          </a:bodyPr>
          <a:lstStyle/>
          <a:p>
            <a:pPr marL="0" marR="0" lvl="0" indent="0" defTabSz="914400" rtl="0" eaLnBrk="1" fontAlgn="auto" latinLnBrk="0" hangingPunct="1">
              <a:lnSpc>
                <a:spcPct val="95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По результатам выявления потерь на карте текущего состояния производится анализ причин в целях выработки решений по их устранению.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79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59628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</a:t>
            </a:fld>
            <a:endParaRPr lang="ru-RU"/>
          </a:p>
        </p:txBody>
      </p:sp>
      <p:sp>
        <p:nvSpPr>
          <p:cNvPr id="2" name="Прямоугольник 1"/>
          <p:cNvSpPr/>
          <p:nvPr/>
        </p:nvSpPr>
        <p:spPr>
          <a:xfrm>
            <a:off x="304800" y="1136392"/>
            <a:ext cx="8724900" cy="41549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1. Создание проектного офиса, работа которого организована на принципах «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Хосин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канри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»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2. Провести обучение группы проектного офиса принципам и инструментам бережливого производства.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3. Составить дорожную карту на улучшения.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4. Составить тактический план реализации проекта с недельной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5. Организовать сбор проблем и предложений от пациентов (клиентов), медперсонала и провести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фотофиксацию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pPr lvl="0" algn="just"/>
            <a:r>
              <a:rPr lang="ru-RU" sz="2200" b="1" dirty="0" smtClean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6. При помощи инструментов бережливого производства и диаграммы Парето определить наиболее проблемные процессы. </a:t>
            </a:r>
            <a:endParaRPr lang="ru-RU" sz="2000" dirty="0">
              <a:solidFill>
                <a:schemeClr val="bg1">
                  <a:lumMod val="65000"/>
                </a:schemeClr>
              </a:solidFill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04800" y="1869817"/>
            <a:ext cx="8724900" cy="66383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6015170"/>
      </p:ext>
    </p:extLst>
  </p:cSld>
  <p:clrMapOvr>
    <a:masterClrMapping/>
  </p:clrMapOvr>
</p:sld>
</file>

<file path=ppt/slides/slide8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57200" y="-4467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</a:rPr>
              <a:t>Определение основных проблем </a:t>
            </a:r>
            <a:r>
              <a:rPr lang="ru-RU" sz="2800" b="1" dirty="0">
                <a:solidFill>
                  <a:srgbClr val="0000FF"/>
                </a:solidFill>
              </a:rPr>
              <a:t>процессов</a:t>
            </a:r>
          </a:p>
        </p:txBody>
      </p:sp>
      <p:pic>
        <p:nvPicPr>
          <p:cNvPr id="5" name="Рисунок 4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4800" y="1167992"/>
            <a:ext cx="8460921" cy="460415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0005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Примеры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06793900"/>
              </p:ext>
            </p:extLst>
          </p:nvPr>
        </p:nvGraphicFramePr>
        <p:xfrm>
          <a:off x="179512" y="1177546"/>
          <a:ext cx="8820472" cy="56083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5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88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072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628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Виды потерь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Примеры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406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SzPct val="70000"/>
                        <a:buFont typeface="Wingdings 2" pitchFamily="18" charset="2"/>
                        <a:buNone/>
                      </a:pPr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Перепроизводство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Дублирование работ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Излишнее согласование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Лишние расчеты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Ненужные отчеты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Работа без заказчика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Рассылка копий на всякий случай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Выполнение услуг,</a:t>
                      </a:r>
                      <a:r>
                        <a:rPr lang="ru-RU" sz="2200" kern="1200" baseline="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 которых пациент не заказывал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Результаты не всех назначенных анализов востребованы впоследствии врачами</a:t>
                      </a:r>
                    </a:p>
                    <a:p>
                      <a:pPr marL="0" marR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Талоны выдаются со «сроком действий»  дней, не прогнозируемая дневная загрузка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endParaRPr lang="ru-RU" sz="2400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9443895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7982022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Примеры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56629271"/>
              </p:ext>
            </p:extLst>
          </p:nvPr>
        </p:nvGraphicFramePr>
        <p:xfrm>
          <a:off x="144016" y="981777"/>
          <a:ext cx="8820472" cy="5540943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5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88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072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481263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Виды потерь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Примеры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2767808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b="1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Излишние запасы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Канцтовары (ручки, скрепки …)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Шаблоны документов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обработанные, не оформленные документы (не подписанные)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 эффективное использование оборудования (сканер, освещение, цветной принтер)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Избыточная информация в компьютере (не удаленная информация, не отправленная в архив)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Избыточное количество документов (инструкции, устаревшие документы, СТП)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Методики, книги, пособия.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Очереди пациентов в регистратуру, процедурный кабинет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Непродуманная система поставок </a:t>
                      </a:r>
                      <a:r>
                        <a:rPr lang="ru-RU" sz="1800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расходников</a:t>
                      </a: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, реагентов</a:t>
                      </a:r>
                    </a:p>
                    <a:p>
                      <a:pPr>
                        <a:buFont typeface="Arial" pitchFamily="34" charset="0"/>
                        <a:buChar char="•"/>
                      </a:pPr>
                      <a:endParaRPr lang="ru-RU" sz="2000" kern="1200" dirty="0">
                        <a:solidFill>
                          <a:srgbClr val="0000FF"/>
                        </a:solidFill>
                        <a:latin typeface="Arial" pitchFamily="34" charset="0"/>
                        <a:ea typeface="+mn-ea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03719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88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Примеры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42515676"/>
              </p:ext>
            </p:extLst>
          </p:nvPr>
        </p:nvGraphicFramePr>
        <p:xfrm>
          <a:off x="179512" y="974626"/>
          <a:ext cx="8820472" cy="530352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5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88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072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628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Виды потерь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Примеры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406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SzPct val="70000"/>
                        <a:buFont typeface="Wingdings 2" pitchFamily="18" charset="2"/>
                        <a:buNone/>
                      </a:pPr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Транспортировка 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Пересылка документов почтой, курьером</a:t>
                      </a:r>
                      <a:endParaRPr lang="ru-RU" sz="18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Переезды персонала дом – работа – дом, между офисами</a:t>
                      </a:r>
                      <a:endParaRPr lang="ru-RU" sz="18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Пациенту сложно подойти к месту забора крови, обходит столы и чистую зону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Необходимость посещать поликлинику несколько раз в разные дни</a:t>
                      </a:r>
                      <a:endParaRPr lang="ru-RU" sz="18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eaLnBrk="0" hangingPunct="0">
                        <a:buFontTx/>
                        <a:buNone/>
                      </a:pPr>
                      <a:endParaRPr lang="ru-RU" sz="18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406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SzPct val="70000"/>
                        <a:buFont typeface="Wingdings 2" pitchFamily="18" charset="2"/>
                        <a:buNone/>
                      </a:pPr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Время ожидания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Отсутствие регламента работы</a:t>
                      </a:r>
                      <a:endParaRPr lang="ru-RU" sz="18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Сбор сотрудников на совещания</a:t>
                      </a:r>
                      <a:endParaRPr lang="ru-RU" sz="18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Ожидание документов</a:t>
                      </a: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Ожидание в очереди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Неравномерная нагрузка на медперсонал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«Узкие места» - длительные по времени примеры/процедуры при прохождении медосмотров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endParaRPr lang="ru-RU" sz="18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769491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19804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Примеры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39397806"/>
              </p:ext>
            </p:extLst>
          </p:nvPr>
        </p:nvGraphicFramePr>
        <p:xfrm>
          <a:off x="179512" y="1054958"/>
          <a:ext cx="8820472" cy="5934701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5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2778661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616704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628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Виды потерь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Примеры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406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5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SzPct val="70000"/>
                        <a:buFont typeface="Wingdings 2" pitchFamily="18" charset="2"/>
                        <a:buNone/>
                      </a:pPr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Излишняя</a:t>
                      </a:r>
                    </a:p>
                    <a:p>
                      <a:pPr marL="342900" indent="-342900" eaLnBrk="0" hangingPunct="0">
                        <a:buSzPct val="70000"/>
                        <a:buFont typeface="Wingdings 2" pitchFamily="18" charset="2"/>
                        <a:buNone/>
                      </a:pPr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обработка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Форматирование (выделение текста и т.д.)</a:t>
                      </a:r>
                      <a:endParaRPr lang="ru-RU" sz="22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Цветная печать</a:t>
                      </a:r>
                      <a:endParaRPr lang="ru-RU" sz="22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Согласование договоров с лишними службами</a:t>
                      </a:r>
                      <a:endParaRPr lang="ru-RU" sz="22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Упаковка документов</a:t>
                      </a:r>
                      <a:endParaRPr lang="ru-RU" sz="22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Дизайнерская подготовка презентаций с высоким уровнем оформления</a:t>
                      </a:r>
                      <a:endParaRPr lang="ru-RU" sz="22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2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Подготовка пакетов документов.</a:t>
                      </a:r>
                    </a:p>
                    <a:p>
                      <a:pPr marL="0" indent="-285750" algn="l" defTabSz="914400" rtl="0" eaLnBrk="0" latin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Лишнее копирование «бегунков» и   </a:t>
                      </a:r>
                    </a:p>
                    <a:p>
                      <a:pPr marL="0" indent="0" algn="l" defTabSz="914400" rtl="0" eaLnBrk="0" latinLnBrk="0" hangingPunct="0">
                        <a:buFontTx/>
                        <a:buNone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   ввод по ним данных </a:t>
                      </a:r>
                      <a:r>
                        <a:rPr lang="ru-RU" sz="2200" kern="1200" dirty="0" err="1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профосмотров</a:t>
                      </a: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в  </a:t>
                      </a:r>
                    </a:p>
                    <a:p>
                      <a:pPr marL="0" indent="0" algn="l" defTabSz="914400" rtl="0" eaLnBrk="0" latinLnBrk="0" hangingPunct="0">
                        <a:buFontTx/>
                        <a:buNone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   ПК вручную</a:t>
                      </a:r>
                    </a:p>
                    <a:p>
                      <a:pPr marL="0" indent="-285750" algn="l" defTabSz="914400" rtl="0" eaLnBrk="0" latinLnBrk="0" hangingPunct="0">
                        <a:buFontTx/>
                        <a:buChar char="•"/>
                      </a:pPr>
                      <a:r>
                        <a:rPr lang="ru-RU" sz="22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Дублирующийся анализы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endParaRPr lang="ru-RU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  <a:tr h="814061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SzPct val="70000"/>
                        <a:buFont typeface="Wingdings 2" pitchFamily="18" charset="2"/>
                        <a:buNone/>
                      </a:pPr>
                      <a:endParaRPr lang="ru-RU" sz="2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hangingPunct="0">
                        <a:buFontTx/>
                        <a:buChar char="•"/>
                      </a:pPr>
                      <a:endParaRPr lang="ru-RU" sz="1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0542601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88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Примеры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578287308"/>
              </p:ext>
            </p:extLst>
          </p:nvPr>
        </p:nvGraphicFramePr>
        <p:xfrm>
          <a:off x="179512" y="1137383"/>
          <a:ext cx="8820472" cy="481584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5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88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072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628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Виды потерь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Примеры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406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6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SzPct val="70000"/>
                        <a:buFont typeface="Wingdings 2" pitchFamily="18" charset="2"/>
                        <a:buNone/>
                      </a:pPr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Перемещение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0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 Излишние перемещения за счет неправильной организации рабочего места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0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Дополнительные или  необоснованные посещения кабинетов, инстанций</a:t>
                      </a:r>
                      <a:endParaRPr lang="ru-RU" sz="20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eaLnBrk="0" hangingPunct="0">
                        <a:buFontTx/>
                        <a:buChar char="•"/>
                      </a:pPr>
                      <a:r>
                        <a:rPr lang="ru-RU" sz="20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Отсутствие четкого функционального распределения обязанностей</a:t>
                      </a:r>
                    </a:p>
                    <a:p>
                      <a:pPr marL="0" marR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lang="ru-RU" sz="20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Сбор согласующих подписей по разным кабинетам</a:t>
                      </a:r>
                    </a:p>
                    <a:p>
                      <a:pPr marL="0" marR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Врач вынужден заниматься не лечебной функцией</a:t>
                      </a:r>
                    </a:p>
                    <a:p>
                      <a:pPr marL="0" marR="0" indent="0" algn="l" defTabSz="914400" rtl="0" eaLnBrk="0" fontAlgn="auto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lang="ru-RU" sz="20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Лишние перемещения медсестры из-за непродуманной планировки кабинета</a:t>
                      </a:r>
                    </a:p>
                    <a:p>
                      <a:pPr eaLnBrk="0" hangingPunct="0">
                        <a:buFontTx/>
                        <a:buNone/>
                      </a:pPr>
                      <a:endParaRPr lang="ru-RU" sz="2000" dirty="0" smtClean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3300040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054030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Примеры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0" name="Таблица 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776513868"/>
              </p:ext>
            </p:extLst>
          </p:nvPr>
        </p:nvGraphicFramePr>
        <p:xfrm>
          <a:off x="179512" y="862558"/>
          <a:ext cx="8820472" cy="5242560"/>
        </p:xfrm>
        <a:graphic>
          <a:graphicData uri="http://schemas.openxmlformats.org/drawingml/2006/table">
            <a:tbl>
              <a:tblPr firstRow="1" bandRow="1">
                <a:tableStyleId>{3B4B98B0-60AC-42C2-AFA5-B58CD77FA1E5}</a:tableStyleId>
              </a:tblPr>
              <a:tblGrid>
                <a:gridCol w="425107">
                  <a:extLst>
                    <a:ext uri="{9D8B030D-6E8A-4147-A177-3AD203B41FA5}">
                      <a16:colId xmlns="" xmlns:a16="http://schemas.microsoft.com/office/drawing/2014/main" val="20000"/>
                    </a:ext>
                  </a:extLst>
                </a:gridCol>
                <a:gridCol w="3088132">
                  <a:extLst>
                    <a:ext uri="{9D8B030D-6E8A-4147-A177-3AD203B41FA5}">
                      <a16:colId xmlns="" xmlns:a16="http://schemas.microsoft.com/office/drawing/2014/main" val="20001"/>
                    </a:ext>
                  </a:extLst>
                </a:gridCol>
                <a:gridCol w="5307233">
                  <a:extLst>
                    <a:ext uri="{9D8B030D-6E8A-4147-A177-3AD203B41FA5}">
                      <a16:colId xmlns="" xmlns:a16="http://schemas.microsoft.com/office/drawing/2014/main" val="20002"/>
                    </a:ext>
                  </a:extLst>
                </a:gridCol>
              </a:tblGrid>
              <a:tr h="162812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№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Виды потерь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Примеры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0"/>
                  </a:ext>
                </a:extLst>
              </a:tr>
              <a:tr h="814061">
                <a:tc>
                  <a:txBody>
                    <a:bodyPr/>
                    <a:lstStyle/>
                    <a:p>
                      <a:r>
                        <a:rPr lang="ru-RU" sz="24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7</a:t>
                      </a:r>
                      <a:endParaRPr lang="ru-RU" sz="24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SzPct val="70000"/>
                        <a:buFont typeface="Wingdings 2" pitchFamily="18" charset="2"/>
                        <a:buNone/>
                      </a:pPr>
                      <a:r>
                        <a:rPr lang="ru-RU" sz="2400" b="1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+mn-ea"/>
                          <a:cs typeface="Arial" pitchFamily="34" charset="0"/>
                        </a:rPr>
                        <a:t>Дефекты/Ремонт/ Переделки</a:t>
                      </a:r>
                      <a:endParaRPr lang="ru-RU" sz="2400" b="1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Набор персонала не способного выполнить возложенные функции</a:t>
                      </a: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Подготовка отчетности с недостоверными данными, не «читаемый»  отчет</a:t>
                      </a: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При проведение совещаний - принятие неверных  решений</a:t>
                      </a: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При пл</a:t>
                      </a: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анировании - составленные планы не учитывают реалий, несогласованные между собой планы</a:t>
                      </a:r>
                    </a:p>
                    <a:p>
                      <a:pPr marL="342900" indent="-342900" eaLnBrk="0" hangingPunct="0">
                        <a:buFont typeface="Arial" panose="020B0604020202020204" pitchFamily="34" charset="0"/>
                        <a:buChar char="•"/>
                      </a:pPr>
                      <a:r>
                        <a:rPr lang="ru-RU" sz="1800" dirty="0" smtClean="0">
                          <a:solidFill>
                            <a:srgbClr val="0000FF"/>
                          </a:solidFill>
                          <a:latin typeface="Arial" pitchFamily="34" charset="0"/>
                          <a:cs typeface="Arial" pitchFamily="34" charset="0"/>
                        </a:rPr>
                        <a:t>Не точные указания руководителя или в пунктах протокола.</a:t>
                      </a:r>
                    </a:p>
                    <a:p>
                      <a:pPr marL="342900" indent="-342900">
                        <a:buFont typeface="Arial" panose="020B0604020202020204" pitchFamily="34" charset="0"/>
                        <a:buChar char="•"/>
                      </a:pPr>
                      <a:r>
                        <a:rPr lang="ru-RU" sz="1800" kern="1200" dirty="0" smtClean="0">
                          <a:solidFill>
                            <a:srgbClr val="0000FF"/>
                          </a:solidFill>
                          <a:latin typeface="Arial" pitchFamily="34" charset="0"/>
                          <a:ea typeface="Calibri" pitchFamily="34" charset="0"/>
                          <a:cs typeface="Arial" pitchFamily="34" charset="0"/>
                        </a:rPr>
                        <a:t>Необходимость проходить анализы с ограниченным сроком действия повторно из-за отсутствия специалистов или невозможности посетить их в указанное время.</a:t>
                      </a:r>
                    </a:p>
                    <a:p>
                      <a:pPr eaLnBrk="0" hangingPunct="0">
                        <a:buFontTx/>
                        <a:buChar char="•"/>
                      </a:pPr>
                      <a:endParaRPr lang="ru-RU" sz="2000" dirty="0">
                        <a:solidFill>
                          <a:srgbClr val="0000FF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=""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8243296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Box 23"/>
          <p:cNvSpPr txBox="1">
            <a:spLocks noChangeArrowheads="1"/>
          </p:cNvSpPr>
          <p:nvPr/>
        </p:nvSpPr>
        <p:spPr bwMode="auto">
          <a:xfrm>
            <a:off x="0" y="1124744"/>
            <a:ext cx="9144000" cy="26776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lvl="1"/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«5 ПОЧЕМУ»  -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инструмент</a:t>
            </a:r>
            <a:r>
              <a:rPr lang="ru-RU" sz="2400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, использующий вопросы для изучения причинно-следственных связей, лежащих в основе конкретной проблемы, определения причинных факторов и выявления коренной причины</a:t>
            </a:r>
            <a:r>
              <a:rPr lang="ru-RU" sz="2400" dirty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. </a:t>
            </a:r>
            <a:r>
              <a:rPr lang="ru-RU" sz="2400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При </a:t>
            </a:r>
            <a:r>
              <a:rPr lang="ru-RU" sz="2400" dirty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обнаружении </a:t>
            </a:r>
            <a:r>
              <a:rPr lang="ru-RU" sz="2400" dirty="0" smtClean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проблемы нужно задать </a:t>
            </a:r>
            <a:r>
              <a:rPr lang="ru-RU" sz="2400" dirty="0">
                <a:solidFill>
                  <a:srgbClr val="3333FF"/>
                </a:solidFill>
                <a:latin typeface="Arial" pitchFamily="34" charset="0"/>
                <a:cs typeface="Arial" pitchFamily="34" charset="0"/>
              </a:rPr>
              <a:t>вопрос «почему» столько раз, сколько это необходимо для того, что бы выяснить первопричину. </a:t>
            </a:r>
          </a:p>
          <a:p>
            <a:pPr marL="176213" lvl="1"/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35496" y="188640"/>
            <a:ext cx="799288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88024" y="3464470"/>
            <a:ext cx="3550534" cy="27008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47305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35496" y="188640"/>
            <a:ext cx="799288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35496" y="1283655"/>
            <a:ext cx="9144000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marL="176213" lvl="1"/>
            <a:r>
              <a:rPr lang="ru-RU" sz="24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Контрольный список «5W-2H» -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последовательный ответ на вопросы: кто? что? когда? почему? где? как?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Сколько?</a:t>
            </a: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3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2145938" y="2310063"/>
            <a:ext cx="4029061" cy="340734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120342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89</a:t>
            </a:fld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428176" y="59946"/>
            <a:ext cx="7839524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3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Принцип 4М</a:t>
            </a:r>
            <a:endParaRPr lang="ru-RU" sz="3200" b="1" dirty="0">
              <a:solidFill>
                <a:srgbClr val="0000FF"/>
              </a:solidFill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638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447503" y="4542971"/>
            <a:ext cx="4924988" cy="331832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883525" y="0"/>
            <a:ext cx="7361010" cy="441045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638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028" y="904775"/>
            <a:ext cx="9089356" cy="59339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7833898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</a:t>
            </a:fld>
            <a:endParaRPr lang="ru-RU"/>
          </a:p>
        </p:txBody>
      </p:sp>
      <p:sp>
        <p:nvSpPr>
          <p:cNvPr id="5" name="TextBox 23"/>
          <p:cNvSpPr txBox="1">
            <a:spLocks noChangeArrowheads="1"/>
          </p:cNvSpPr>
          <p:nvPr/>
        </p:nvSpPr>
        <p:spPr bwMode="auto">
          <a:xfrm>
            <a:off x="230188" y="1144724"/>
            <a:ext cx="86042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 dirty="0">
                <a:solidFill>
                  <a:srgbClr val="0000FF"/>
                </a:solidFill>
                <a:latin typeface="Arial" panose="020B0604020202020204" pitchFamily="34" charset="0"/>
              </a:rPr>
              <a:t>Всякое предприятие несет ответственность </a:t>
            </a:r>
            <a:endParaRPr lang="ru-RU" altLang="ru-RU" sz="2400" b="1" dirty="0" smtClean="0">
              <a:solidFill>
                <a:srgbClr val="0000FF"/>
              </a:solidFill>
              <a:latin typeface="Arial" panose="020B0604020202020204" pitchFamily="34" charset="0"/>
            </a:endParaRPr>
          </a:p>
          <a:p>
            <a:pPr algn="ctr" eaLnBrk="1" hangingPunct="1"/>
            <a:r>
              <a:rPr lang="ru-RU" altLang="ru-RU" sz="24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перед </a:t>
            </a:r>
            <a:r>
              <a:rPr lang="ru-RU" altLang="ru-RU" sz="2400" b="1" dirty="0">
                <a:solidFill>
                  <a:srgbClr val="0000FF"/>
                </a:solidFill>
                <a:latin typeface="Arial" panose="020B0604020202020204" pitchFamily="34" charset="0"/>
              </a:rPr>
              <a:t>владельцем за: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2318792" y="2441381"/>
            <a:ext cx="571504" cy="571504"/>
          </a:xfrm>
          <a:prstGeom prst="rect">
            <a:avLst/>
          </a:prstGeom>
          <a:solidFill>
            <a:srgbClr val="0000FF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Q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2318792" y="3250331"/>
            <a:ext cx="571504" cy="571504"/>
          </a:xfrm>
          <a:prstGeom prst="rect">
            <a:avLst/>
          </a:prstGeom>
          <a:solidFill>
            <a:srgbClr val="FFC000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D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2318792" y="4059281"/>
            <a:ext cx="571504" cy="571504"/>
          </a:xfrm>
          <a:prstGeom prst="rect">
            <a:avLst/>
          </a:prstGeom>
          <a:solidFill>
            <a:srgbClr val="008000"/>
          </a:solidFill>
          <a:ln>
            <a:solidFill>
              <a:srgbClr val="3333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dirty="0">
                <a:ln w="18415" cmpd="sng">
                  <a:solidFill>
                    <a:srgbClr val="FFFFFF"/>
                  </a:solidFill>
                  <a:prstDash val="solid"/>
                </a:ln>
                <a:solidFill>
                  <a:srgbClr val="FFFFFF"/>
                </a:solidFill>
                <a:effectLst>
                  <a:outerShdw blurRad="63500" dir="3600000" algn="tl" rotWithShape="0">
                    <a:srgbClr val="000000">
                      <a:alpha val="70000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C</a:t>
            </a:r>
            <a:endParaRPr lang="ru-RU" sz="4000" dirty="0">
              <a:ln w="18415" cmpd="sng">
                <a:solidFill>
                  <a:srgbClr val="FFFFFF"/>
                </a:solidFill>
                <a:prstDash val="solid"/>
              </a:ln>
              <a:solidFill>
                <a:srgbClr val="FFFFFF"/>
              </a:solidFill>
              <a:effectLst>
                <a:outerShdw blurRad="63500" dir="3600000" algn="tl" rotWithShape="0">
                  <a:srgbClr val="000000">
                    <a:alpha val="70000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23"/>
          <p:cNvSpPr txBox="1">
            <a:spLocks noChangeArrowheads="1"/>
          </p:cNvSpPr>
          <p:nvPr/>
        </p:nvSpPr>
        <p:spPr bwMode="auto">
          <a:xfrm>
            <a:off x="2895600" y="2551399"/>
            <a:ext cx="3240088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00FF"/>
                </a:solidFill>
                <a:latin typeface="Arial" panose="020B0604020202020204" pitchFamily="34" charset="0"/>
              </a:rPr>
              <a:t>- Качество продукта</a:t>
            </a:r>
          </a:p>
        </p:txBody>
      </p:sp>
      <p:sp>
        <p:nvSpPr>
          <p:cNvPr id="10" name="TextBox 23"/>
          <p:cNvSpPr txBox="1">
            <a:spLocks noChangeArrowheads="1"/>
          </p:cNvSpPr>
          <p:nvPr/>
        </p:nvSpPr>
        <p:spPr bwMode="auto">
          <a:xfrm>
            <a:off x="2895600" y="3111487"/>
            <a:ext cx="6248400" cy="8302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eaLnBrk="1" hangingPunct="1"/>
            <a:r>
              <a:rPr lang="ru-RU" altLang="ru-RU" sz="2400" b="1" dirty="0">
                <a:solidFill>
                  <a:srgbClr val="0000FF"/>
                </a:solidFill>
                <a:latin typeface="Arial" panose="020B0604020202020204" pitchFamily="34" charset="0"/>
              </a:rPr>
              <a:t>- Исполнение заказа </a:t>
            </a:r>
            <a:br>
              <a:rPr lang="ru-RU" altLang="ru-RU" sz="2400" b="1" dirty="0">
                <a:solidFill>
                  <a:srgbClr val="0000FF"/>
                </a:solidFill>
                <a:latin typeface="Arial" panose="020B0604020202020204" pitchFamily="34" charset="0"/>
              </a:rPr>
            </a:br>
            <a:r>
              <a:rPr lang="ru-RU" altLang="ru-RU" sz="2400" b="1" dirty="0">
                <a:solidFill>
                  <a:srgbClr val="0000FF"/>
                </a:solidFill>
                <a:latin typeface="Arial" panose="020B0604020202020204" pitchFamily="34" charset="0"/>
              </a:rPr>
              <a:t>   (Ритмичность работы)</a:t>
            </a:r>
          </a:p>
        </p:txBody>
      </p:sp>
      <p:sp>
        <p:nvSpPr>
          <p:cNvPr id="11" name="TextBox 23"/>
          <p:cNvSpPr txBox="1">
            <a:spLocks noChangeArrowheads="1"/>
          </p:cNvSpPr>
          <p:nvPr/>
        </p:nvSpPr>
        <p:spPr bwMode="auto">
          <a:xfrm>
            <a:off x="2895600" y="4169062"/>
            <a:ext cx="172720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400" b="1">
                <a:solidFill>
                  <a:srgbClr val="0000FF"/>
                </a:solidFill>
                <a:latin typeface="Arial" panose="020B0604020202020204" pitchFamily="34" charset="0"/>
              </a:rPr>
              <a:t>- Затраты</a:t>
            </a:r>
          </a:p>
        </p:txBody>
      </p:sp>
      <p:sp>
        <p:nvSpPr>
          <p:cNvPr id="12" name="TextBox 23"/>
          <p:cNvSpPr txBox="1">
            <a:spLocks noChangeArrowheads="1"/>
          </p:cNvSpPr>
          <p:nvPr/>
        </p:nvSpPr>
        <p:spPr bwMode="auto">
          <a:xfrm>
            <a:off x="230188" y="134750"/>
            <a:ext cx="8604250" cy="5232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imes New Roman" panose="02020603050405020304" pitchFamily="18" charset="0"/>
                <a:cs typeface="Arial" panose="020B0604020202020204" pitchFamily="34" charset="0"/>
              </a:defRPr>
            </a:lvl9pPr>
          </a:lstStyle>
          <a:p>
            <a:pPr algn="ctr" eaLnBrk="1" hangingPunct="1"/>
            <a:r>
              <a:rPr lang="ru-RU" altLang="ru-RU" sz="2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Формат </a:t>
            </a:r>
            <a:r>
              <a:rPr lang="en-US" altLang="ru-RU" sz="2800" b="1" dirty="0" smtClean="0">
                <a:solidFill>
                  <a:srgbClr val="0000FF"/>
                </a:solidFill>
                <a:latin typeface="Arial" panose="020B0604020202020204" pitchFamily="34" charset="0"/>
              </a:rPr>
              <a:t>QDC</a:t>
            </a:r>
            <a:endParaRPr lang="ru-RU" altLang="ru-RU" sz="2800" b="1" dirty="0">
              <a:solidFill>
                <a:srgbClr val="0000FF"/>
              </a:solidFill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6481590"/>
      </p:ext>
    </p:extLst>
  </p:cSld>
  <p:clrMapOvr>
    <a:masterClrMapping/>
  </p:clrMapOvr>
</p:sld>
</file>

<file path=ppt/slides/slide9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Box 23"/>
          <p:cNvSpPr txBox="1">
            <a:spLocks noChangeArrowheads="1"/>
          </p:cNvSpPr>
          <p:nvPr/>
        </p:nvSpPr>
        <p:spPr bwMode="auto">
          <a:xfrm>
            <a:off x="35496" y="1100494"/>
            <a:ext cx="9144000" cy="33793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indent="-274638"/>
            <a:r>
              <a:rPr lang="ru-RU" sz="2400" b="1" dirty="0" smtClean="0">
                <a:solidFill>
                  <a:srgbClr val="800080"/>
                </a:solidFill>
              </a:rPr>
              <a:t>«Диаграмма </a:t>
            </a:r>
            <a:r>
              <a:rPr lang="ru-RU" sz="2400" b="1" dirty="0" err="1" smtClean="0">
                <a:solidFill>
                  <a:srgbClr val="800080"/>
                </a:solidFill>
              </a:rPr>
              <a:t>Исикава</a:t>
            </a:r>
            <a:r>
              <a:rPr lang="ru-RU" sz="2400" b="1" dirty="0" smtClean="0">
                <a:solidFill>
                  <a:srgbClr val="800080"/>
                </a:solidFill>
              </a:rPr>
              <a:t>» </a:t>
            </a:r>
            <a:r>
              <a:rPr lang="ru-RU" sz="2400" dirty="0">
                <a:solidFill>
                  <a:srgbClr val="0000FF"/>
                </a:solidFill>
              </a:rPr>
              <a:t>(причинно-следственная диаграмма) – графически изображает зависимость между следствием и его потенциальными причинами, используется для определения и структурирования факторов, влияющих на процесс. Главным достоинством ее является то, что она дает наглядное представление не только о тех факторах, которые влияют на изучаемый объект, но и о причинно-следственных связях этих факторов (что особенно важно). </a:t>
            </a:r>
          </a:p>
          <a:p>
            <a:pPr lvl="1" indent="-274638">
              <a:lnSpc>
                <a:spcPct val="90000"/>
              </a:lnSpc>
            </a:pPr>
            <a:r>
              <a:rPr lang="ru-RU" sz="2400" b="1" dirty="0" smtClean="0">
                <a:solidFill>
                  <a:srgbClr val="0000FF"/>
                </a:solidFill>
              </a:rPr>
              <a:t> 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35496" y="188688"/>
            <a:ext cx="8136904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" name="Picture 4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64904" y="4149080"/>
            <a:ext cx="3911552" cy="1728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90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9247814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35496" y="188688"/>
            <a:ext cx="799288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0" name="Picture 2" descr="C:\Users\Роман\Documents\Документ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02662" y="2104571"/>
            <a:ext cx="8804766" cy="4354284"/>
          </a:xfrm>
          <a:prstGeom prst="rect">
            <a:avLst/>
          </a:prstGeom>
          <a:noFill/>
        </p:spPr>
      </p:pic>
      <p:sp>
        <p:nvSpPr>
          <p:cNvPr id="29700" name="TextBox 23"/>
          <p:cNvSpPr txBox="1">
            <a:spLocks noChangeArrowheads="1"/>
          </p:cNvSpPr>
          <p:nvPr/>
        </p:nvSpPr>
        <p:spPr bwMode="auto">
          <a:xfrm>
            <a:off x="202662" y="908720"/>
            <a:ext cx="8447852" cy="83099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indent="-274638" algn="ctr"/>
            <a:r>
              <a:rPr lang="ru-RU" sz="2400" b="1" dirty="0" smtClean="0">
                <a:solidFill>
                  <a:srgbClr val="0000FF"/>
                </a:solidFill>
              </a:rPr>
              <a:t>Диаграмма </a:t>
            </a:r>
            <a:r>
              <a:rPr lang="ru-RU" sz="2400" b="1" dirty="0" err="1" smtClean="0">
                <a:solidFill>
                  <a:srgbClr val="0000FF"/>
                </a:solidFill>
              </a:rPr>
              <a:t>Исикава</a:t>
            </a:r>
            <a:endParaRPr lang="ru-RU" sz="2400" b="1" dirty="0" smtClean="0">
              <a:solidFill>
                <a:srgbClr val="0000FF"/>
              </a:solidFill>
            </a:endParaRPr>
          </a:p>
          <a:p>
            <a:pPr lvl="1" indent="-274638" algn="ctr"/>
            <a:r>
              <a:rPr lang="ru-RU" sz="2400" b="1" dirty="0" smtClean="0">
                <a:solidFill>
                  <a:srgbClr val="0000FF"/>
                </a:solidFill>
              </a:rPr>
              <a:t> (материалы, инструменты, человек, метод, машина)</a:t>
            </a:r>
            <a:endParaRPr lang="ru-RU" sz="2400" b="1" dirty="0">
              <a:solidFill>
                <a:srgbClr val="0000FF"/>
              </a:solidFill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91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4401513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Box 23"/>
          <p:cNvSpPr txBox="1">
            <a:spLocks noChangeArrowheads="1"/>
          </p:cNvSpPr>
          <p:nvPr/>
        </p:nvSpPr>
        <p:spPr bwMode="auto">
          <a:xfrm>
            <a:off x="0" y="826369"/>
            <a:ext cx="9144000" cy="31054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lvl="1" indent="-274638"/>
            <a:r>
              <a:rPr lang="ru-RU" sz="22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«Диаграмма Спагетти» </a:t>
            </a:r>
            <a:r>
              <a:rPr lang="ru-RU" sz="22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- диаграмма, отражающая траекторию маршрутов движения продукта по мере перехода от одной стадии к другой вдоль потока создания ценности. Диаграмма позволяет наглядно увидеть какое количество лишних движений, перемещений совершают работники. Цель построения диаграммы – рационально разместить рабочие места в потоке и устранить потери при транспортировке и передвижении</a:t>
            </a:r>
            <a:r>
              <a:rPr lang="ru-RU" sz="22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2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lvl="1" indent="-274638">
              <a:lnSpc>
                <a:spcPct val="90000"/>
              </a:lnSpc>
            </a:pPr>
            <a:r>
              <a:rPr lang="ru-RU" sz="22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22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35496" y="188640"/>
            <a:ext cx="806489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251520" y="3666987"/>
            <a:ext cx="5544616" cy="283154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47650" indent="381000" eaLnBrk="0" fontAlgn="auto" hangingPunct="0"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70000"/>
              <a:defRPr/>
            </a:pPr>
            <a:r>
              <a:rPr lang="ru-RU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Правила построения:</a:t>
            </a:r>
          </a:p>
          <a:p>
            <a:pPr marL="176213" indent="-176213" eaLnBrk="0" fontAlgn="auto" hangingPunct="0">
              <a:spcBef>
                <a:spcPts val="0"/>
              </a:spcBef>
              <a:spcAft>
                <a:spcPts val="0"/>
              </a:spcAft>
              <a:buSzPct val="70000"/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Зафиксировать всех участников процесса </a:t>
            </a:r>
          </a:p>
          <a:p>
            <a:pPr marL="176213" indent="-176213" eaLnBrk="0" fontAlgn="auto" hangingPunct="0">
              <a:spcBef>
                <a:spcPts val="0"/>
              </a:spcBef>
              <a:spcAft>
                <a:spcPts val="0"/>
              </a:spcAft>
              <a:buSzPct val="70000"/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Начало движения отметить жирной точкой</a:t>
            </a:r>
          </a:p>
          <a:p>
            <a:pPr marL="176213" indent="-176213" eaLnBrk="0" fontAlgn="auto" hangingPunct="0">
              <a:spcBef>
                <a:spcPts val="0"/>
              </a:spcBef>
              <a:spcAft>
                <a:spcPts val="0"/>
              </a:spcAft>
              <a:buSzPct val="70000"/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Пересечения линий желательно делать под прямым углом</a:t>
            </a:r>
          </a:p>
          <a:p>
            <a:pPr marL="176213" indent="-176213" eaLnBrk="0" fontAlgn="auto" hangingPunct="0">
              <a:spcBef>
                <a:spcPts val="0"/>
              </a:spcBef>
              <a:spcAft>
                <a:spcPts val="0"/>
              </a:spcAft>
              <a:buSzPct val="70000"/>
              <a:buFont typeface="Wingdings" pitchFamily="2" charset="2"/>
              <a:buChar char="ü"/>
              <a:defRPr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 возможности использовать ручки разных </a:t>
            </a: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цветов</a:t>
            </a:r>
          </a:p>
          <a:p>
            <a:pPr marL="176213" indent="-176213" eaLnBrk="0" fontAlgn="auto" hangingPunct="0">
              <a:spcBef>
                <a:spcPts val="0"/>
              </a:spcBef>
              <a:spcAft>
                <a:spcPts val="0"/>
              </a:spcAft>
              <a:buSzPct val="70000"/>
              <a:buFont typeface="Wingdings" pitchFamily="2" charset="2"/>
              <a:buChar char="ü"/>
              <a:defRPr/>
            </a:pPr>
            <a:r>
              <a:rPr lang="ru-RU" sz="20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Над линией указать расстояние в метрах, под линией время в секундах.</a:t>
            </a:r>
            <a:endParaRPr lang="ru-RU" sz="20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92</a:t>
            </a:fld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6136" y="3272352"/>
            <a:ext cx="3174609" cy="3161757"/>
          </a:xfrm>
          <a:prstGeom prst="rect">
            <a:avLst/>
          </a:prstGeom>
          <a:noFill/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10027571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64700" y="-198670"/>
            <a:ext cx="8229600" cy="1143000"/>
          </a:xfrm>
        </p:spPr>
        <p:txBody>
          <a:bodyPr>
            <a:normAutofit/>
          </a:bodyPr>
          <a:lstStyle/>
          <a:p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Основная информация о процессе</a:t>
            </a:r>
            <a:endParaRPr lang="ru-RU" sz="2800" b="1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Прямоугольник 1"/>
          <p:cNvSpPr/>
          <p:nvPr/>
        </p:nvSpPr>
        <p:spPr>
          <a:xfrm>
            <a:off x="522514" y="1409904"/>
            <a:ext cx="8090544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cap="all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Анализ потерь</a:t>
            </a:r>
          </a:p>
          <a:p>
            <a:pPr algn="just"/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При анализе карты потока текущего состояния процесса необходимо детально просмотреть не только весь поток, но и каждый из элементов отдельно. При этом задавать вопросы: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Кто заказчик?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 сотрудники </a:t>
            </a:r>
            <a:r>
              <a:rPr lang="ru-RU" sz="2000" dirty="0" err="1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узнáют</a:t>
            </a: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 начале процесса?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Каков разброс колебаний времени в процедурах?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 какого события или факта процесс начинается?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Стандартны ли операции?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На каком этапе возможно запускать параллельные процессы?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Какая информация передается? 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Какие способы передачи информации используются?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 не допустить ошибки на этапах процесса?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Продолжительность процесса?</a:t>
            </a:r>
          </a:p>
          <a:p>
            <a:pPr marL="457200" lvl="0" indent="-457200" algn="just">
              <a:buFont typeface="+mj-lt"/>
              <a:buAutoNum type="arabicPeriod"/>
            </a:pPr>
            <a:r>
              <a:rPr lang="ru-RU" sz="20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Каковы действия каждого исполнителя?</a:t>
            </a:r>
          </a:p>
        </p:txBody>
      </p:sp>
    </p:spTree>
    <p:extLst>
      <p:ext uri="{BB962C8B-B14F-4D97-AF65-F5344CB8AC3E}">
        <p14:creationId xmlns:p14="http://schemas.microsoft.com/office/powerpoint/2010/main" val="198108772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88"/>
            <a:ext cx="7982022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Показатели ЛИН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107504" y="1268760"/>
            <a:ext cx="8964488" cy="5429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588" indent="442913" eaLnBrk="0" hangingPunct="0">
              <a:spcBef>
                <a:spcPts val="1200"/>
              </a:spcBef>
              <a:buClr>
                <a:schemeClr val="accent1"/>
              </a:buClr>
              <a:buSzPct val="100000"/>
              <a:tabLst>
                <a:tab pos="360363" algn="l"/>
              </a:tabLst>
              <a:defRPr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Время такта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(ВТ) – время, определенное заказчиком в течении которого мед. персонал должен обслужить одного клиента. </a:t>
            </a:r>
          </a:p>
          <a:p>
            <a:pPr marL="1588" indent="442913" eaLnBrk="0" hangingPunct="0">
              <a:spcBef>
                <a:spcPts val="1200"/>
              </a:spcBef>
              <a:buClr>
                <a:schemeClr val="accent1"/>
              </a:buClr>
              <a:buSzPct val="100000"/>
              <a:tabLst>
                <a:tab pos="360363" algn="l"/>
              </a:tabLst>
              <a:defRPr/>
            </a:pPr>
            <a:endParaRPr lang="ru-RU" sz="2400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1588" indent="442913" eaLnBrk="0" hangingPunct="0">
              <a:spcBef>
                <a:spcPts val="1200"/>
              </a:spcBef>
              <a:buClr>
                <a:schemeClr val="accent1"/>
              </a:buClr>
              <a:buSzPct val="100000"/>
              <a:tabLst>
                <a:tab pos="360363" algn="l"/>
              </a:tabLst>
              <a:defRPr/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marL="1588" indent="442913" eaLnBrk="0" hangingPunct="0">
              <a:spcBef>
                <a:spcPts val="1200"/>
              </a:spcBef>
              <a:buClr>
                <a:schemeClr val="accent1"/>
              </a:buClr>
              <a:buSzPct val="100000"/>
              <a:tabLst>
                <a:tab pos="360363" algn="l"/>
              </a:tabLst>
              <a:defRPr/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Доступное </a:t>
            </a:r>
            <a:r>
              <a:rPr lang="ru-RU" sz="24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время </a:t>
            </a:r>
            <a:r>
              <a:rPr lang="ru-RU" sz="2400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 это время, затрачиваемое мед. персоналом на обслуживание пациента за вычетом обеда, обязательных технических перерывов. </a:t>
            </a:r>
          </a:p>
          <a:p>
            <a:pPr marL="1588" indent="442913">
              <a:spcBef>
                <a:spcPts val="1200"/>
              </a:spcBef>
              <a:tabLst>
                <a:tab pos="360363" algn="l"/>
              </a:tabLst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Время выполнения заказа </a:t>
            </a:r>
            <a:r>
              <a:rPr lang="ru-RU" sz="2400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–время с момента получения заявки от пациента до его выполнения.  </a:t>
            </a:r>
          </a:p>
          <a:p>
            <a:pPr marL="1588" indent="442913">
              <a:spcBef>
                <a:spcPts val="1200"/>
              </a:spcBef>
              <a:tabLst>
                <a:tab pos="360363" algn="l"/>
              </a:tabLst>
            </a:pPr>
            <a:endParaRPr lang="ru-RU" sz="2400" dirty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indent="361950" eaLnBrk="0" hangingPunct="0">
              <a:spcBef>
                <a:spcPts val="600"/>
              </a:spcBef>
              <a:buClr>
                <a:schemeClr val="accent1"/>
              </a:buClr>
              <a:buSzPct val="100000"/>
              <a:defRPr/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indent="361950" eaLnBrk="0" hangingPunct="0">
              <a:spcBef>
                <a:spcPts val="600"/>
              </a:spcBef>
              <a:buClr>
                <a:schemeClr val="accent1"/>
              </a:buClr>
              <a:buSzPct val="100000"/>
              <a:defRPr/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94</a:t>
            </a:fld>
            <a:endParaRPr lang="ru-RU"/>
          </a:p>
        </p:txBody>
      </p:sp>
      <p:pic>
        <p:nvPicPr>
          <p:cNvPr id="4710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00" y="2447925"/>
            <a:ext cx="5334000" cy="10477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30735505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40"/>
            <a:ext cx="8126038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Составление карты текущего состояния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Содержимое 2"/>
          <p:cNvSpPr txBox="1">
            <a:spLocks/>
          </p:cNvSpPr>
          <p:nvPr/>
        </p:nvSpPr>
        <p:spPr bwMode="auto">
          <a:xfrm>
            <a:off x="179512" y="1628800"/>
            <a:ext cx="8712968" cy="470917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indent="360363" algn="just">
              <a:spcBef>
                <a:spcPts val="6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Для того чтобы получить достоверные данные о состоянии потока создания ценности следует произвести  5 замеров. </a:t>
            </a:r>
          </a:p>
          <a:p>
            <a:pPr indent="360363" algn="just">
              <a:spcBef>
                <a:spcPts val="600"/>
              </a:spcBef>
            </a:pPr>
            <a:endParaRPr lang="ru-RU" sz="2400" b="1" dirty="0" smtClean="0">
              <a:solidFill>
                <a:srgbClr val="0000FF"/>
              </a:solidFill>
              <a:latin typeface="Arial" pitchFamily="34" charset="0"/>
              <a:cs typeface="Arial" pitchFamily="34" charset="0"/>
            </a:endParaRPr>
          </a:p>
          <a:p>
            <a:pPr indent="360363" algn="just">
              <a:spcBef>
                <a:spcPts val="600"/>
              </a:spcBef>
            </a:pPr>
            <a:r>
              <a:rPr lang="ru-RU" sz="24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Если все данные получились одинаковыми, то они берутся за основу дальнейшей работы. Если данные не совпадают, то нужно убрать вариант с самыми большими и с самыми маленькими показателями. А из оставшихся трех замеров вычислить среднее арифметическое.  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7341272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Скругленный прямоугольник 8"/>
          <p:cNvSpPr/>
          <p:nvPr/>
        </p:nvSpPr>
        <p:spPr>
          <a:xfrm>
            <a:off x="46362" y="188688"/>
            <a:ext cx="819804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Анализ текущих процессов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Содержимое 2"/>
          <p:cNvSpPr txBox="1">
            <a:spLocks/>
          </p:cNvSpPr>
          <p:nvPr/>
        </p:nvSpPr>
        <p:spPr bwMode="auto">
          <a:xfrm>
            <a:off x="360040" y="2204864"/>
            <a:ext cx="8460432" cy="25922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marL="180975" indent="263525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Определение скрытых потерь</a:t>
            </a:r>
          </a:p>
          <a:p>
            <a:pPr marL="180975" indent="263525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Анализ «узких» мест</a:t>
            </a:r>
          </a:p>
          <a:p>
            <a:pPr marL="180975" indent="263525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Где резервы достижения целей компании?</a:t>
            </a:r>
          </a:p>
          <a:p>
            <a:pPr marL="180975" indent="263525">
              <a:spcBef>
                <a:spcPts val="1800"/>
              </a:spcBef>
              <a:buFont typeface="Wingdings" pitchFamily="2" charset="2"/>
              <a:buChar char="Ø"/>
            </a:pPr>
            <a:r>
              <a:rPr lang="ru-RU" sz="2800" b="1" dirty="0" smtClean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 Где можно сократить потери?</a:t>
            </a: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266302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700" name="TextBox 23"/>
          <p:cNvSpPr txBox="1">
            <a:spLocks noChangeArrowheads="1"/>
          </p:cNvSpPr>
          <p:nvPr/>
        </p:nvSpPr>
        <p:spPr bwMode="auto">
          <a:xfrm>
            <a:off x="0" y="844327"/>
            <a:ext cx="9144000" cy="30008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indent="361950" algn="just">
              <a:lnSpc>
                <a:spcPct val="90000"/>
              </a:lnSpc>
              <a:defRPr/>
            </a:pPr>
            <a:r>
              <a:rPr lang="ru-RU" sz="2400" b="1" dirty="0" smtClean="0">
                <a:solidFill>
                  <a:srgbClr val="800080"/>
                </a:solidFill>
              </a:rPr>
              <a:t>«</a:t>
            </a:r>
            <a:r>
              <a:rPr lang="ru-RU" sz="2400" b="1" dirty="0">
                <a:solidFill>
                  <a:srgbClr val="800080"/>
                </a:solidFill>
              </a:rPr>
              <a:t>Диаграмма Ямазуми</a:t>
            </a:r>
            <a:r>
              <a:rPr lang="ru-RU" sz="2400" b="1" dirty="0" smtClean="0">
                <a:solidFill>
                  <a:srgbClr val="800080"/>
                </a:solidFill>
              </a:rPr>
              <a:t>» </a:t>
            </a:r>
            <a:r>
              <a:rPr lang="ru-RU" sz="2000" dirty="0" smtClean="0">
                <a:solidFill>
                  <a:srgbClr val="0000FF"/>
                </a:solidFill>
              </a:rPr>
              <a:t>строится </a:t>
            </a:r>
            <a:r>
              <a:rPr lang="ru-RU" sz="2000" dirty="0">
                <a:solidFill>
                  <a:srgbClr val="0000FF"/>
                </a:solidFill>
              </a:rPr>
              <a:t>для того, чтобы наглядно увидеть </a:t>
            </a:r>
            <a:r>
              <a:rPr lang="ru-RU" sz="2000" dirty="0" smtClean="0">
                <a:solidFill>
                  <a:srgbClr val="0000FF"/>
                </a:solidFill>
              </a:rPr>
              <a:t>отклонения между циклом и тактом, </a:t>
            </a:r>
            <a:r>
              <a:rPr lang="ru-RU" sz="2000" dirty="0">
                <a:solidFill>
                  <a:srgbClr val="0000FF"/>
                </a:solidFill>
              </a:rPr>
              <a:t>а также разделить </a:t>
            </a:r>
            <a:r>
              <a:rPr lang="ru-RU" sz="2000" dirty="0" smtClean="0">
                <a:solidFill>
                  <a:srgbClr val="0000FF"/>
                </a:solidFill>
              </a:rPr>
              <a:t>операции на  </a:t>
            </a:r>
            <a:r>
              <a:rPr lang="ru-RU" sz="2000" dirty="0">
                <a:solidFill>
                  <a:srgbClr val="0000FF"/>
                </a:solidFill>
              </a:rPr>
              <a:t>создающие и не создающие ценность.</a:t>
            </a:r>
          </a:p>
          <a:p>
            <a:pPr indent="361950" algn="just">
              <a:lnSpc>
                <a:spcPct val="90000"/>
              </a:lnSpc>
              <a:defRPr/>
            </a:pPr>
            <a:r>
              <a:rPr lang="ru-RU" sz="2000" dirty="0">
                <a:solidFill>
                  <a:srgbClr val="0000FF"/>
                </a:solidFill>
              </a:rPr>
              <a:t>Диаграмма делается в масштабе, чтобы можно было </a:t>
            </a:r>
            <a:r>
              <a:rPr lang="ru-RU" sz="2000" dirty="0" smtClean="0">
                <a:solidFill>
                  <a:srgbClr val="0000FF"/>
                </a:solidFill>
              </a:rPr>
              <a:t>визуально увидеть время операции и быстро </a:t>
            </a:r>
            <a:r>
              <a:rPr lang="ru-RU" sz="2000" dirty="0">
                <a:solidFill>
                  <a:srgbClr val="0000FF"/>
                </a:solidFill>
              </a:rPr>
              <a:t>равномерно </a:t>
            </a:r>
            <a:r>
              <a:rPr lang="ru-RU" sz="2000" dirty="0" smtClean="0">
                <a:solidFill>
                  <a:srgbClr val="0000FF"/>
                </a:solidFill>
              </a:rPr>
              <a:t>распределить нагрузку на операторов , </a:t>
            </a:r>
            <a:r>
              <a:rPr lang="ru-RU" sz="2000" dirty="0">
                <a:solidFill>
                  <a:srgbClr val="0000FF"/>
                </a:solidFill>
              </a:rPr>
              <a:t>чтобы в итоге весь поток соответствовал запланированному времени такта. </a:t>
            </a:r>
          </a:p>
          <a:p>
            <a:pPr indent="361950" algn="just">
              <a:lnSpc>
                <a:spcPct val="90000"/>
              </a:lnSpc>
              <a:defRPr/>
            </a:pPr>
            <a:r>
              <a:rPr lang="ru-RU" sz="2000" dirty="0">
                <a:solidFill>
                  <a:srgbClr val="0000FF"/>
                </a:solidFill>
              </a:rPr>
              <a:t>В результате перебалансировки в потоке выявляются </a:t>
            </a:r>
            <a:r>
              <a:rPr lang="ru-RU" sz="2000" dirty="0" smtClean="0">
                <a:solidFill>
                  <a:srgbClr val="0000FF"/>
                </a:solidFill>
              </a:rPr>
              <a:t>операции , </a:t>
            </a:r>
            <a:r>
              <a:rPr lang="ru-RU" sz="2000" dirty="0">
                <a:solidFill>
                  <a:srgbClr val="0000FF"/>
                </a:solidFill>
              </a:rPr>
              <a:t>которые можно устранить, а высвобожденные человеческие ресурсы направить на </a:t>
            </a:r>
            <a:r>
              <a:rPr lang="ru-RU" sz="2000" dirty="0" smtClean="0">
                <a:solidFill>
                  <a:srgbClr val="0000FF"/>
                </a:solidFill>
              </a:rPr>
              <a:t>выполнение тех операций, </a:t>
            </a:r>
            <a:r>
              <a:rPr lang="ru-RU" sz="2000" dirty="0">
                <a:solidFill>
                  <a:srgbClr val="0000FF"/>
                </a:solidFill>
              </a:rPr>
              <a:t>в которых нужна помощь.</a:t>
            </a:r>
          </a:p>
          <a:p>
            <a:pPr lvl="1" indent="-274638">
              <a:lnSpc>
                <a:spcPct val="90000"/>
              </a:lnSpc>
            </a:pPr>
            <a:r>
              <a:rPr lang="ru-RU" sz="2600" b="1" dirty="0" smtClean="0">
                <a:solidFill>
                  <a:srgbClr val="0000FF"/>
                </a:solidFill>
              </a:rPr>
              <a:t> </a:t>
            </a:r>
            <a:endParaRPr lang="ru-RU" sz="2600" b="1" dirty="0">
              <a:solidFill>
                <a:srgbClr val="0000FF"/>
              </a:solidFill>
            </a:endParaRPr>
          </a:p>
        </p:txBody>
      </p:sp>
      <p:sp>
        <p:nvSpPr>
          <p:cNvPr id="95" name="Скругленный прямоугольник 94"/>
          <p:cNvSpPr/>
          <p:nvPr/>
        </p:nvSpPr>
        <p:spPr>
          <a:xfrm>
            <a:off x="35496" y="188640"/>
            <a:ext cx="8064896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3" cstate="screen"/>
          <a:srcRect t="18847" r="3926" b="45552"/>
          <a:stretch>
            <a:fillRect/>
          </a:stretch>
        </p:blipFill>
        <p:spPr bwMode="auto">
          <a:xfrm>
            <a:off x="251520" y="3571875"/>
            <a:ext cx="4464496" cy="25934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screen"/>
          <a:srcRect t="62825" r="3926" b="3669"/>
          <a:stretch>
            <a:fillRect/>
          </a:stretch>
        </p:blipFill>
        <p:spPr bwMode="auto">
          <a:xfrm>
            <a:off x="4139951" y="3571875"/>
            <a:ext cx="4941549" cy="26654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2319994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Скругленный прямоугольник 94"/>
          <p:cNvSpPr/>
          <p:nvPr/>
        </p:nvSpPr>
        <p:spPr>
          <a:xfrm>
            <a:off x="35496" y="188640"/>
            <a:ext cx="8064959" cy="432000"/>
          </a:xfrm>
          <a:prstGeom prst="roundRect">
            <a:avLst/>
          </a:prstGeom>
          <a:solidFill>
            <a:srgbClr val="0000FF">
              <a:alpha val="61961"/>
            </a:srgb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/>
            <a:r>
              <a:rPr lang="ru-RU" sz="28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Инструменты для анализа потерь</a:t>
            </a:r>
            <a:endParaRPr lang="ru-RU" sz="28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244" name="Группа 243"/>
          <p:cNvGrpSpPr/>
          <p:nvPr/>
        </p:nvGrpSpPr>
        <p:grpSpPr>
          <a:xfrm>
            <a:off x="0" y="1412776"/>
            <a:ext cx="8724589" cy="4824536"/>
            <a:chOff x="-134814" y="688976"/>
            <a:chExt cx="8857370" cy="6021388"/>
          </a:xfrm>
        </p:grpSpPr>
        <p:sp>
          <p:nvSpPr>
            <p:cNvPr id="162" name="TextBox 77"/>
            <p:cNvSpPr txBox="1">
              <a:spLocks noChangeArrowheads="1"/>
            </p:cNvSpPr>
            <p:nvPr/>
          </p:nvSpPr>
          <p:spPr bwMode="auto">
            <a:xfrm>
              <a:off x="5715001" y="1643064"/>
              <a:ext cx="3007555" cy="36933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r>
                <a:rPr lang="ru-RU">
                  <a:latin typeface="Calibri" pitchFamily="34" charset="0"/>
                </a:rPr>
                <a:t>ТТ  после перебалансировки</a:t>
              </a:r>
            </a:p>
          </p:txBody>
        </p:sp>
        <p:sp>
          <p:nvSpPr>
            <p:cNvPr id="163" name="TextBox 87"/>
            <p:cNvSpPr txBox="1">
              <a:spLocks noChangeArrowheads="1"/>
            </p:cNvSpPr>
            <p:nvPr/>
          </p:nvSpPr>
          <p:spPr bwMode="auto">
            <a:xfrm>
              <a:off x="857250" y="4929188"/>
              <a:ext cx="6915150" cy="40005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2000" b="1" dirty="0">
                  <a:latin typeface="Calibri" pitchFamily="34" charset="0"/>
                </a:rPr>
                <a:t>текущее состояние                        будущее состояние</a:t>
              </a:r>
            </a:p>
          </p:txBody>
        </p:sp>
        <p:grpSp>
          <p:nvGrpSpPr>
            <p:cNvPr id="165" name="Группа 102"/>
            <p:cNvGrpSpPr>
              <a:grpSpLocks/>
            </p:cNvGrpSpPr>
            <p:nvPr/>
          </p:nvGrpSpPr>
          <p:grpSpPr bwMode="auto">
            <a:xfrm>
              <a:off x="-134814" y="5183435"/>
              <a:ext cx="3500804" cy="1357313"/>
              <a:chOff x="2032760" y="1000385"/>
              <a:chExt cx="6023445" cy="1357298"/>
            </a:xfrm>
          </p:grpSpPr>
          <p:sp>
            <p:nvSpPr>
              <p:cNvPr id="166" name="Text Box 5"/>
              <p:cNvSpPr txBox="1">
                <a:spLocks noChangeArrowheads="1"/>
              </p:cNvSpPr>
              <p:nvPr/>
            </p:nvSpPr>
            <p:spPr bwMode="auto">
              <a:xfrm>
                <a:off x="2032760" y="1000385"/>
                <a:ext cx="6023445" cy="1357298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/>
              <a:lstStyle/>
              <a:p>
                <a:pPr fontAlgn="auto">
                  <a:lnSpc>
                    <a:spcPct val="130000"/>
                  </a:lnSpc>
                  <a:spcBef>
                    <a:spcPts val="0"/>
                  </a:spcBef>
                  <a:defRPr/>
                </a:pPr>
                <a:r>
                  <a:rPr lang="ru-RU" sz="1600" b="1" dirty="0"/>
                  <a:t>                        Процессы:</a:t>
                </a:r>
              </a:p>
              <a:p>
                <a:pPr marL="982663" fontAlgn="auto">
                  <a:lnSpc>
                    <a:spcPct val="130000"/>
                  </a:lnSpc>
                  <a:spcBef>
                    <a:spcPts val="0"/>
                  </a:spcBef>
                  <a:defRPr/>
                </a:pPr>
                <a:r>
                  <a:rPr lang="ru-RU" sz="1600" dirty="0"/>
                  <a:t>-с созданием ценности </a:t>
                </a:r>
              </a:p>
              <a:p>
                <a:pPr marL="982663" fontAlgn="auto">
                  <a:lnSpc>
                    <a:spcPct val="130000"/>
                  </a:lnSpc>
                  <a:spcBef>
                    <a:spcPts val="0"/>
                  </a:spcBef>
                  <a:buFontTx/>
                  <a:buChar char="-"/>
                  <a:defRPr/>
                </a:pPr>
                <a:r>
                  <a:rPr lang="ru-RU" sz="1600" dirty="0"/>
                  <a:t>без создания </a:t>
                </a:r>
                <a:r>
                  <a:rPr lang="ru-RU" sz="1600" dirty="0" smtClean="0"/>
                  <a:t>ценности  </a:t>
                </a:r>
                <a:endParaRPr lang="en-GB" sz="2200" dirty="0"/>
              </a:p>
            </p:txBody>
          </p:sp>
          <p:sp>
            <p:nvSpPr>
              <p:cNvPr id="167" name="Rectangle 42"/>
              <p:cNvSpPr>
                <a:spLocks noChangeArrowheads="1"/>
              </p:cNvSpPr>
              <p:nvPr/>
            </p:nvSpPr>
            <p:spPr bwMode="auto">
              <a:xfrm>
                <a:off x="3153854" y="1814336"/>
                <a:ext cx="451608" cy="288925"/>
              </a:xfrm>
              <a:prstGeom prst="rect">
                <a:avLst/>
              </a:prstGeom>
              <a:solidFill>
                <a:srgbClr val="FF0000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>
                  <a:latin typeface="Calibri" pitchFamily="34" charset="0"/>
                </a:endParaRPr>
              </a:p>
            </p:txBody>
          </p:sp>
          <p:sp>
            <p:nvSpPr>
              <p:cNvPr id="168" name="Rectangle 42"/>
              <p:cNvSpPr>
                <a:spLocks noChangeArrowheads="1"/>
              </p:cNvSpPr>
              <p:nvPr/>
            </p:nvSpPr>
            <p:spPr bwMode="auto">
              <a:xfrm>
                <a:off x="3153854" y="1424802"/>
                <a:ext cx="451608" cy="287337"/>
              </a:xfrm>
              <a:prstGeom prst="rect">
                <a:avLst/>
              </a:prstGeom>
              <a:solidFill>
                <a:srgbClr val="00FE73"/>
              </a:solidFill>
              <a:ln w="19050">
                <a:solidFill>
                  <a:srgbClr val="000000"/>
                </a:solidFill>
                <a:miter lim="800000"/>
                <a:headEnd/>
                <a:tailEnd/>
              </a:ln>
            </p:spPr>
            <p:txBody>
              <a:bodyPr/>
              <a:lstStyle/>
              <a:p>
                <a:endParaRPr lang="en-US" sz="1400">
                  <a:latin typeface="Calibri" pitchFamily="34" charset="0"/>
                </a:endParaRPr>
              </a:p>
            </p:txBody>
          </p:sp>
        </p:grpSp>
        <p:grpSp>
          <p:nvGrpSpPr>
            <p:cNvPr id="169" name="Группа 119"/>
            <p:cNvGrpSpPr>
              <a:grpSpLocks/>
            </p:cNvGrpSpPr>
            <p:nvPr/>
          </p:nvGrpSpPr>
          <p:grpSpPr bwMode="auto">
            <a:xfrm>
              <a:off x="268166" y="688976"/>
              <a:ext cx="8418634" cy="4524375"/>
              <a:chOff x="285720" y="714356"/>
              <a:chExt cx="8418489" cy="4524315"/>
            </a:xfrm>
          </p:grpSpPr>
          <p:sp>
            <p:nvSpPr>
              <p:cNvPr id="170" name="TextBox 78"/>
              <p:cNvSpPr txBox="1">
                <a:spLocks noChangeArrowheads="1"/>
              </p:cNvSpPr>
              <p:nvPr/>
            </p:nvSpPr>
            <p:spPr bwMode="auto">
              <a:xfrm>
                <a:off x="285720" y="714356"/>
                <a:ext cx="466725" cy="4524315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>
                <a:spAutoFit/>
              </a:bodyPr>
              <a:lstStyle/>
              <a:p>
                <a:endParaRPr lang="ru-RU">
                  <a:latin typeface="Calibri" pitchFamily="34" charset="0"/>
                </a:endParaRPr>
              </a:p>
              <a:p>
                <a:r>
                  <a:rPr lang="ru-RU">
                    <a:latin typeface="Calibri" pitchFamily="34" charset="0"/>
                  </a:rPr>
                  <a:t>80</a:t>
                </a:r>
              </a:p>
              <a:p>
                <a:endParaRPr lang="ru-RU">
                  <a:latin typeface="Calibri" pitchFamily="34" charset="0"/>
                </a:endParaRPr>
              </a:p>
              <a:p>
                <a:r>
                  <a:rPr lang="ru-RU">
                    <a:latin typeface="Calibri" pitchFamily="34" charset="0"/>
                  </a:rPr>
                  <a:t>70</a:t>
                </a:r>
              </a:p>
              <a:p>
                <a:endParaRPr lang="ru-RU">
                  <a:latin typeface="Calibri" pitchFamily="34" charset="0"/>
                </a:endParaRPr>
              </a:p>
              <a:p>
                <a:r>
                  <a:rPr lang="ru-RU">
                    <a:latin typeface="Calibri" pitchFamily="34" charset="0"/>
                  </a:rPr>
                  <a:t>60</a:t>
                </a:r>
              </a:p>
              <a:p>
                <a:endParaRPr lang="ru-RU">
                  <a:latin typeface="Calibri" pitchFamily="34" charset="0"/>
                </a:endParaRPr>
              </a:p>
              <a:p>
                <a:r>
                  <a:rPr lang="ru-RU">
                    <a:latin typeface="Calibri" pitchFamily="34" charset="0"/>
                  </a:rPr>
                  <a:t>50</a:t>
                </a:r>
              </a:p>
              <a:p>
                <a:endParaRPr lang="ru-RU">
                  <a:latin typeface="Calibri" pitchFamily="34" charset="0"/>
                </a:endParaRPr>
              </a:p>
              <a:p>
                <a:r>
                  <a:rPr lang="ru-RU">
                    <a:latin typeface="Calibri" pitchFamily="34" charset="0"/>
                  </a:rPr>
                  <a:t>40</a:t>
                </a:r>
              </a:p>
              <a:p>
                <a:endParaRPr lang="ru-RU">
                  <a:latin typeface="Calibri" pitchFamily="34" charset="0"/>
                </a:endParaRPr>
              </a:p>
              <a:p>
                <a:r>
                  <a:rPr lang="ru-RU">
                    <a:latin typeface="Calibri" pitchFamily="34" charset="0"/>
                  </a:rPr>
                  <a:t>30</a:t>
                </a:r>
              </a:p>
              <a:p>
                <a:endParaRPr lang="ru-RU">
                  <a:latin typeface="Calibri" pitchFamily="34" charset="0"/>
                </a:endParaRPr>
              </a:p>
              <a:p>
                <a:r>
                  <a:rPr lang="ru-RU">
                    <a:latin typeface="Calibri" pitchFamily="34" charset="0"/>
                  </a:rPr>
                  <a:t>20</a:t>
                </a:r>
              </a:p>
              <a:p>
                <a:endParaRPr lang="ru-RU">
                  <a:latin typeface="Calibri" pitchFamily="34" charset="0"/>
                </a:endParaRPr>
              </a:p>
              <a:p>
                <a:endParaRPr lang="ru-RU">
                  <a:latin typeface="Calibri" pitchFamily="34" charset="0"/>
                </a:endParaRPr>
              </a:p>
            </p:txBody>
          </p:sp>
          <p:grpSp>
            <p:nvGrpSpPr>
              <p:cNvPr id="171" name="Группа 118"/>
              <p:cNvGrpSpPr>
                <a:grpSpLocks/>
              </p:cNvGrpSpPr>
              <p:nvPr/>
            </p:nvGrpSpPr>
            <p:grpSpPr bwMode="auto">
              <a:xfrm>
                <a:off x="785786" y="857229"/>
                <a:ext cx="7918423" cy="4094183"/>
                <a:chOff x="849313" y="1000105"/>
                <a:chExt cx="7918423" cy="4094183"/>
              </a:xfrm>
            </p:grpSpPr>
            <p:sp>
              <p:nvSpPr>
                <p:cNvPr id="172" name="TextBox 57"/>
                <p:cNvSpPr txBox="1">
                  <a:spLocks noChangeArrowheads="1"/>
                </p:cNvSpPr>
                <p:nvPr/>
              </p:nvSpPr>
              <p:spPr bwMode="auto">
                <a:xfrm>
                  <a:off x="849313" y="4724400"/>
                  <a:ext cx="2792412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b="1">
                      <a:latin typeface="Calibri" pitchFamily="34" charset="0"/>
                    </a:rPr>
                    <a:t> 1    2     3    4    5     6    7</a:t>
                  </a:r>
                </a:p>
              </p:txBody>
            </p:sp>
            <p:sp>
              <p:nvSpPr>
                <p:cNvPr id="173" name="TextBox 71"/>
                <p:cNvSpPr txBox="1">
                  <a:spLocks noChangeArrowheads="1"/>
                </p:cNvSpPr>
                <p:nvPr/>
              </p:nvSpPr>
              <p:spPr bwMode="auto">
                <a:xfrm>
                  <a:off x="4837113" y="4724400"/>
                  <a:ext cx="2792412" cy="369888"/>
                </a:xfrm>
                <a:prstGeom prst="rect">
                  <a:avLst/>
                </a:prstGeom>
                <a:noFill/>
                <a:ln w="9525">
                  <a:noFill/>
                  <a:miter lim="800000"/>
                  <a:headEnd/>
                  <a:tailEnd/>
                </a:ln>
              </p:spPr>
              <p:txBody>
                <a:bodyPr>
                  <a:spAutoFit/>
                </a:bodyPr>
                <a:lstStyle/>
                <a:p>
                  <a:r>
                    <a:rPr lang="ru-RU" b="1">
                      <a:latin typeface="Calibri" pitchFamily="34" charset="0"/>
                    </a:rPr>
                    <a:t>1     2     3    4    5     6    7</a:t>
                  </a:r>
                  <a:endParaRPr lang="ru-RU" b="1">
                    <a:solidFill>
                      <a:srgbClr val="FF0000"/>
                    </a:solidFill>
                    <a:latin typeface="Calibri" pitchFamily="34" charset="0"/>
                  </a:endParaRPr>
                </a:p>
              </p:txBody>
            </p:sp>
            <p:cxnSp>
              <p:nvCxnSpPr>
                <p:cNvPr id="174" name="Прямая соединительная линия 173"/>
                <p:cNvCxnSpPr/>
                <p:nvPr/>
              </p:nvCxnSpPr>
              <p:spPr>
                <a:xfrm flipV="1">
                  <a:off x="7268674" y="4757668"/>
                  <a:ext cx="332636" cy="28733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5" name="Прямая соединительная линия 174"/>
                <p:cNvCxnSpPr/>
                <p:nvPr/>
              </p:nvCxnSpPr>
              <p:spPr>
                <a:xfrm rot="10800000">
                  <a:off x="7309704" y="4754493"/>
                  <a:ext cx="332636" cy="287333"/>
                </a:xfrm>
                <a:prstGeom prst="line">
                  <a:avLst/>
                </a:prstGeom>
                <a:ln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grpSp>
              <p:nvGrpSpPr>
                <p:cNvPr id="176" name="Группа 76"/>
                <p:cNvGrpSpPr>
                  <a:grpSpLocks/>
                </p:cNvGrpSpPr>
                <p:nvPr/>
              </p:nvGrpSpPr>
              <p:grpSpPr bwMode="auto">
                <a:xfrm>
                  <a:off x="856261" y="1000105"/>
                  <a:ext cx="7911475" cy="3725814"/>
                  <a:chOff x="848350" y="1071543"/>
                  <a:chExt cx="7911475" cy="3725832"/>
                </a:xfrm>
              </p:grpSpPr>
              <p:sp>
                <p:nvSpPr>
                  <p:cNvPr id="180" name="Прямоугольник 179"/>
                  <p:cNvSpPr/>
                  <p:nvPr/>
                </p:nvSpPr>
                <p:spPr>
                  <a:xfrm>
                    <a:off x="848350" y="2565369"/>
                    <a:ext cx="398578" cy="719131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81" name="Прямоугольник 180"/>
                  <p:cNvSpPr/>
                  <p:nvPr/>
                </p:nvSpPr>
                <p:spPr>
                  <a:xfrm>
                    <a:off x="848350" y="3284500"/>
                    <a:ext cx="398578" cy="360360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82" name="Прямоугольник 181"/>
                  <p:cNvSpPr/>
                  <p:nvPr/>
                </p:nvSpPr>
                <p:spPr>
                  <a:xfrm>
                    <a:off x="848350" y="3644860"/>
                    <a:ext cx="398578" cy="1079491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83" name="Прямоугольник 182"/>
                  <p:cNvSpPr/>
                  <p:nvPr/>
                </p:nvSpPr>
                <p:spPr>
                  <a:xfrm>
                    <a:off x="848350" y="1916086"/>
                    <a:ext cx="398578" cy="649283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84" name="Прямоугольник 183"/>
                  <p:cNvSpPr/>
                  <p:nvPr/>
                </p:nvSpPr>
                <p:spPr>
                  <a:xfrm>
                    <a:off x="1246928" y="4076656"/>
                    <a:ext cx="400043" cy="647695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85" name="Прямоугольник 10"/>
                  <p:cNvSpPr/>
                  <p:nvPr/>
                </p:nvSpPr>
                <p:spPr>
                  <a:xfrm>
                    <a:off x="1246928" y="2997165"/>
                    <a:ext cx="400043" cy="21589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86" name="Прямоугольник 185"/>
                  <p:cNvSpPr/>
                  <p:nvPr/>
                </p:nvSpPr>
                <p:spPr>
                  <a:xfrm>
                    <a:off x="1246928" y="1341416"/>
                    <a:ext cx="400043" cy="165574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87" name="Прямоугольник 186"/>
                  <p:cNvSpPr/>
                  <p:nvPr/>
                </p:nvSpPr>
                <p:spPr>
                  <a:xfrm>
                    <a:off x="3242747" y="2781267"/>
                    <a:ext cx="398578" cy="215898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88" name="Прямоугольник 187"/>
                  <p:cNvSpPr/>
                  <p:nvPr/>
                </p:nvSpPr>
                <p:spPr>
                  <a:xfrm>
                    <a:off x="1246928" y="3213063"/>
                    <a:ext cx="400043" cy="863593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cxnSp>
                <p:nvCxnSpPr>
                  <p:cNvPr id="189" name="Прямая соединительная линия 15"/>
                  <p:cNvCxnSpPr/>
                  <p:nvPr/>
                </p:nvCxnSpPr>
                <p:spPr>
                  <a:xfrm>
                    <a:off x="848350" y="4724351"/>
                    <a:ext cx="3389376" cy="0"/>
                  </a:xfrm>
                  <a:prstGeom prst="line">
                    <a:avLst/>
                  </a:prstGeom>
                  <a:ln w="28575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190" name="Прямая соединительная линия 189"/>
                  <p:cNvCxnSpPr/>
                  <p:nvPr/>
                </p:nvCxnSpPr>
                <p:spPr>
                  <a:xfrm rot="5400000" flipH="1" flipV="1">
                    <a:off x="-951860" y="2997165"/>
                    <a:ext cx="3600420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191" name="Прямоугольник 190"/>
                  <p:cNvSpPr/>
                  <p:nvPr/>
                </p:nvSpPr>
                <p:spPr>
                  <a:xfrm>
                    <a:off x="2045548" y="1071543"/>
                    <a:ext cx="400044" cy="773107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92" name="Прямоугольник 191"/>
                  <p:cNvSpPr/>
                  <p:nvPr/>
                </p:nvSpPr>
                <p:spPr>
                  <a:xfrm>
                    <a:off x="2045548" y="1844650"/>
                    <a:ext cx="400044" cy="1296976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93" name="Прямоугольник 192"/>
                  <p:cNvSpPr/>
                  <p:nvPr/>
                </p:nvSpPr>
                <p:spPr>
                  <a:xfrm>
                    <a:off x="2045548" y="3141626"/>
                    <a:ext cx="400044" cy="215898"/>
                  </a:xfrm>
                  <a:prstGeom prst="rect">
                    <a:avLst/>
                  </a:prstGeom>
                  <a:solidFill>
                    <a:schemeClr val="bg1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94" name="Прямоугольник 193"/>
                  <p:cNvSpPr/>
                  <p:nvPr/>
                </p:nvSpPr>
                <p:spPr>
                  <a:xfrm>
                    <a:off x="2045548" y="3357524"/>
                    <a:ext cx="400044" cy="287336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95" name="Прямоугольник 194"/>
                  <p:cNvSpPr/>
                  <p:nvPr/>
                </p:nvSpPr>
                <p:spPr>
                  <a:xfrm>
                    <a:off x="2045548" y="3644860"/>
                    <a:ext cx="400044" cy="1079491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96" name="Прямоугольник 195"/>
                  <p:cNvSpPr/>
                  <p:nvPr/>
                </p:nvSpPr>
                <p:spPr>
                  <a:xfrm>
                    <a:off x="1646971" y="2852703"/>
                    <a:ext cx="398578" cy="431796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97" name="Прямоугольник 196"/>
                  <p:cNvSpPr/>
                  <p:nvPr/>
                </p:nvSpPr>
                <p:spPr>
                  <a:xfrm>
                    <a:off x="1646971" y="3284500"/>
                    <a:ext cx="398578" cy="1081079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98" name="Прямоугольник 197"/>
                  <p:cNvSpPr/>
                  <p:nvPr/>
                </p:nvSpPr>
                <p:spPr>
                  <a:xfrm>
                    <a:off x="1646971" y="4365579"/>
                    <a:ext cx="398578" cy="358772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199" name="Прямоугольник 198"/>
                  <p:cNvSpPr/>
                  <p:nvPr/>
                </p:nvSpPr>
                <p:spPr>
                  <a:xfrm>
                    <a:off x="3242747" y="2997165"/>
                    <a:ext cx="398578" cy="1079491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00" name="Прямоугольник 199"/>
                  <p:cNvSpPr/>
                  <p:nvPr/>
                </p:nvSpPr>
                <p:spPr>
                  <a:xfrm>
                    <a:off x="3242747" y="4076656"/>
                    <a:ext cx="398578" cy="215898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01" name="Прямоугольник 200"/>
                  <p:cNvSpPr/>
                  <p:nvPr/>
                </p:nvSpPr>
                <p:spPr>
                  <a:xfrm>
                    <a:off x="3242747" y="4292554"/>
                    <a:ext cx="398578" cy="431796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02" name="Прямоугольник 201"/>
                  <p:cNvSpPr/>
                  <p:nvPr/>
                </p:nvSpPr>
                <p:spPr>
                  <a:xfrm>
                    <a:off x="2844170" y="4005219"/>
                    <a:ext cx="398578" cy="431796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03" name="Прямоугольник 202"/>
                  <p:cNvSpPr/>
                  <p:nvPr/>
                </p:nvSpPr>
                <p:spPr>
                  <a:xfrm>
                    <a:off x="2844170" y="4437015"/>
                    <a:ext cx="398578" cy="287336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04" name="Прямоугольник 203"/>
                  <p:cNvSpPr/>
                  <p:nvPr/>
                </p:nvSpPr>
                <p:spPr>
                  <a:xfrm>
                    <a:off x="2445592" y="2492344"/>
                    <a:ext cx="398578" cy="576257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05" name="Прямоугольник 204"/>
                  <p:cNvSpPr/>
                  <p:nvPr/>
                </p:nvSpPr>
                <p:spPr>
                  <a:xfrm>
                    <a:off x="2445592" y="3068601"/>
                    <a:ext cx="398578" cy="108107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06" name="Прямоугольник 205"/>
                  <p:cNvSpPr/>
                  <p:nvPr/>
                </p:nvSpPr>
                <p:spPr>
                  <a:xfrm>
                    <a:off x="2445592" y="4149680"/>
                    <a:ext cx="398578" cy="574670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cxnSp>
                <p:nvCxnSpPr>
                  <p:cNvPr id="207" name="Прямая соединительная линия 206"/>
                  <p:cNvCxnSpPr/>
                  <p:nvPr/>
                </p:nvCxnSpPr>
                <p:spPr>
                  <a:xfrm>
                    <a:off x="848350" y="2349470"/>
                    <a:ext cx="3324900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8" name="Прямая соединительная линия 207"/>
                  <p:cNvCxnSpPr/>
                  <p:nvPr/>
                </p:nvCxnSpPr>
                <p:spPr>
                  <a:xfrm rot="5400000" flipH="1" flipV="1">
                    <a:off x="3224232" y="3169408"/>
                    <a:ext cx="3167037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cxnSp>
                <p:nvCxnSpPr>
                  <p:cNvPr id="209" name="Прямая соединительная линия 208"/>
                  <p:cNvCxnSpPr/>
                  <p:nvPr/>
                </p:nvCxnSpPr>
                <p:spPr>
                  <a:xfrm>
                    <a:off x="4798959" y="4730701"/>
                    <a:ext cx="3321969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10" name="Прямоугольник 209"/>
                  <p:cNvSpPr/>
                  <p:nvPr/>
                </p:nvSpPr>
                <p:spPr>
                  <a:xfrm>
                    <a:off x="5635679" y="3428961"/>
                    <a:ext cx="398578" cy="504821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11" name="Прямоугольник 210"/>
                  <p:cNvSpPr/>
                  <p:nvPr/>
                </p:nvSpPr>
                <p:spPr>
                  <a:xfrm>
                    <a:off x="5635679" y="3933782"/>
                    <a:ext cx="398578" cy="574670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12" name="Прямоугольник 211"/>
                  <p:cNvSpPr/>
                  <p:nvPr/>
                </p:nvSpPr>
                <p:spPr>
                  <a:xfrm>
                    <a:off x="5635679" y="4508452"/>
                    <a:ext cx="398578" cy="215898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13" name="Прямоугольник 212"/>
                  <p:cNvSpPr/>
                  <p:nvPr/>
                </p:nvSpPr>
                <p:spPr>
                  <a:xfrm>
                    <a:off x="5237101" y="2276446"/>
                    <a:ext cx="398578" cy="1008054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14" name="Прямоугольник 213"/>
                  <p:cNvSpPr/>
                  <p:nvPr/>
                </p:nvSpPr>
                <p:spPr>
                  <a:xfrm>
                    <a:off x="5237101" y="3284500"/>
                    <a:ext cx="398578" cy="360360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15" name="Прямоугольник 214"/>
                  <p:cNvSpPr/>
                  <p:nvPr/>
                </p:nvSpPr>
                <p:spPr>
                  <a:xfrm>
                    <a:off x="5237101" y="3644860"/>
                    <a:ext cx="398578" cy="1079491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16" name="Прямоугольник 215"/>
                  <p:cNvSpPr/>
                  <p:nvPr/>
                </p:nvSpPr>
                <p:spPr>
                  <a:xfrm>
                    <a:off x="4837058" y="2492344"/>
                    <a:ext cx="400043" cy="1081078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17" name="Прямоугольник 216"/>
                  <p:cNvSpPr/>
                  <p:nvPr/>
                </p:nvSpPr>
                <p:spPr>
                  <a:xfrm>
                    <a:off x="4837058" y="3573422"/>
                    <a:ext cx="400043" cy="647695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18" name="Прямоугольник 217"/>
                  <p:cNvSpPr/>
                  <p:nvPr/>
                </p:nvSpPr>
                <p:spPr>
                  <a:xfrm>
                    <a:off x="4837058" y="4005219"/>
                    <a:ext cx="400043" cy="719132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cxnSp>
                <p:nvCxnSpPr>
                  <p:cNvPr id="219" name="Прямая соединительная линия 218"/>
                  <p:cNvCxnSpPr/>
                  <p:nvPr/>
                </p:nvCxnSpPr>
                <p:spPr>
                  <a:xfrm>
                    <a:off x="848350" y="1700188"/>
                    <a:ext cx="3324900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20" name="Прямоугольник 219"/>
                  <p:cNvSpPr/>
                  <p:nvPr/>
                </p:nvSpPr>
                <p:spPr>
                  <a:xfrm>
                    <a:off x="6432834" y="2852703"/>
                    <a:ext cx="398578" cy="1081079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1" name="Прямоугольник 220"/>
                  <p:cNvSpPr/>
                  <p:nvPr/>
                </p:nvSpPr>
                <p:spPr>
                  <a:xfrm>
                    <a:off x="6432834" y="3933782"/>
                    <a:ext cx="398578" cy="431796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2" name="Прямоугольник 221"/>
                  <p:cNvSpPr/>
                  <p:nvPr/>
                </p:nvSpPr>
                <p:spPr>
                  <a:xfrm>
                    <a:off x="6432834" y="4365579"/>
                    <a:ext cx="398578" cy="358772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3" name="Прямоугольник 222"/>
                  <p:cNvSpPr/>
                  <p:nvPr/>
                </p:nvSpPr>
                <p:spPr>
                  <a:xfrm>
                    <a:off x="6034257" y="2420907"/>
                    <a:ext cx="398578" cy="647695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4" name="Прямоугольник 223"/>
                  <p:cNvSpPr/>
                  <p:nvPr/>
                </p:nvSpPr>
                <p:spPr>
                  <a:xfrm>
                    <a:off x="6034257" y="3068601"/>
                    <a:ext cx="398578" cy="576258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5" name="Прямоугольник 224"/>
                  <p:cNvSpPr/>
                  <p:nvPr/>
                </p:nvSpPr>
                <p:spPr>
                  <a:xfrm>
                    <a:off x="6034257" y="3644860"/>
                    <a:ext cx="398578" cy="1079491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6" name="Прямоугольник 225"/>
                  <p:cNvSpPr/>
                  <p:nvPr/>
                </p:nvSpPr>
                <p:spPr>
                  <a:xfrm>
                    <a:off x="5635679" y="2349470"/>
                    <a:ext cx="398578" cy="1079491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7" name="Прямоугольник 226"/>
                  <p:cNvSpPr/>
                  <p:nvPr/>
                </p:nvSpPr>
                <p:spPr>
                  <a:xfrm>
                    <a:off x="6831412" y="2492344"/>
                    <a:ext cx="398578" cy="576257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8" name="Прямоугольник 227"/>
                  <p:cNvSpPr/>
                  <p:nvPr/>
                </p:nvSpPr>
                <p:spPr>
                  <a:xfrm>
                    <a:off x="6831412" y="3068601"/>
                    <a:ext cx="398578" cy="576258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29" name="Прямоугольник 228"/>
                  <p:cNvSpPr/>
                  <p:nvPr/>
                </p:nvSpPr>
                <p:spPr>
                  <a:xfrm>
                    <a:off x="6831412" y="3644860"/>
                    <a:ext cx="398578" cy="1079491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30" name="Прямоугольник 229"/>
                  <p:cNvSpPr/>
                  <p:nvPr/>
                </p:nvSpPr>
                <p:spPr>
                  <a:xfrm>
                    <a:off x="6432834" y="2349470"/>
                    <a:ext cx="398578" cy="503233"/>
                  </a:xfrm>
                  <a:prstGeom prst="rect">
                    <a:avLst/>
                  </a:prstGeom>
                  <a:solidFill>
                    <a:srgbClr val="00FE73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31" name="Прямоугольник 230"/>
                  <p:cNvSpPr/>
                  <p:nvPr/>
                </p:nvSpPr>
                <p:spPr>
                  <a:xfrm>
                    <a:off x="6831412" y="2276446"/>
                    <a:ext cx="398578" cy="215898"/>
                  </a:xfrm>
                  <a:prstGeom prst="rect">
                    <a:avLst/>
                  </a:prstGeom>
                  <a:solidFill>
                    <a:srgbClr val="FF0000"/>
                  </a:solidFill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cxnSp>
                <p:nvCxnSpPr>
                  <p:cNvPr id="232" name="Прямая соединительная линия 231"/>
                  <p:cNvCxnSpPr/>
                  <p:nvPr/>
                </p:nvCxnSpPr>
                <p:spPr>
                  <a:xfrm>
                    <a:off x="4837058" y="2349470"/>
                    <a:ext cx="3324900" cy="0"/>
                  </a:xfrm>
                  <a:prstGeom prst="line">
                    <a:avLst/>
                  </a:prstGeom>
                  <a:ln w="38100">
                    <a:solidFill>
                      <a:schemeClr val="tx1"/>
                    </a:solidFill>
                  </a:ln>
                </p:spPr>
                <p:style>
                  <a:lnRef idx="1">
                    <a:schemeClr val="accent1"/>
                  </a:lnRef>
                  <a:fillRef idx="0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tx1"/>
                  </a:fontRef>
                </p:style>
              </p:cxnSp>
              <p:sp>
                <p:nvSpPr>
                  <p:cNvPr id="233" name="TextBox 75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3428992" y="2000227"/>
                    <a:ext cx="975378" cy="3693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ru-RU">
                        <a:latin typeface="Calibri" pitchFamily="34" charset="0"/>
                      </a:rPr>
                      <a:t>ТТ  цель</a:t>
                    </a:r>
                  </a:p>
                </p:txBody>
              </p:sp>
              <p:sp>
                <p:nvSpPr>
                  <p:cNvPr id="234" name="TextBox 76"/>
                  <p:cNvSpPr txBox="1">
                    <a:spLocks noChangeArrowheads="1"/>
                  </p:cNvSpPr>
                  <p:nvPr/>
                </p:nvSpPr>
                <p:spPr bwMode="auto">
                  <a:xfrm>
                    <a:off x="2776538" y="1268413"/>
                    <a:ext cx="966914" cy="369329"/>
                  </a:xfrm>
                  <a:prstGeom prst="rect">
                    <a:avLst/>
                  </a:prstGeom>
                  <a:noFill/>
                  <a:ln w="9525">
                    <a:noFill/>
                    <a:miter lim="800000"/>
                    <a:headEnd/>
                    <a:tailEnd/>
                  </a:ln>
                </p:spPr>
                <p:txBody>
                  <a:bodyPr wrap="none">
                    <a:spAutoFit/>
                  </a:bodyPr>
                  <a:lstStyle/>
                  <a:p>
                    <a:r>
                      <a:rPr lang="ru-RU">
                        <a:latin typeface="Calibri" pitchFamily="34" charset="0"/>
                      </a:rPr>
                      <a:t>ТТ  факт</a:t>
                    </a:r>
                  </a:p>
                </p:txBody>
              </p:sp>
              <p:sp>
                <p:nvSpPr>
                  <p:cNvPr id="235" name="Стрелка вправо 234"/>
                  <p:cNvSpPr/>
                  <p:nvPr/>
                </p:nvSpPr>
                <p:spPr>
                  <a:xfrm>
                    <a:off x="4104379" y="2636805"/>
                    <a:ext cx="467449" cy="1584312"/>
                  </a:xfrm>
                  <a:prstGeom prst="rightArrow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36" name="Стрелка вправо 235"/>
                  <p:cNvSpPr/>
                  <p:nvPr/>
                </p:nvSpPr>
                <p:spPr>
                  <a:xfrm>
                    <a:off x="8295307" y="2708242"/>
                    <a:ext cx="464518" cy="1584312"/>
                  </a:xfrm>
                  <a:prstGeom prst="rightArrow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  <p:sp>
                <p:nvSpPr>
                  <p:cNvPr id="237" name="Прямоугольник 236"/>
                  <p:cNvSpPr/>
                  <p:nvPr/>
                </p:nvSpPr>
                <p:spPr>
                  <a:xfrm>
                    <a:off x="7229990" y="2852703"/>
                    <a:ext cx="400044" cy="1871647"/>
                  </a:xfrm>
                  <a:prstGeom prst="rect">
                    <a:avLst/>
                  </a:prstGeom>
                  <a:solidFill>
                    <a:schemeClr val="bg1"/>
                  </a:solidFill>
                  <a:ln>
                    <a:solidFill>
                      <a:schemeClr val="tx1"/>
                    </a:solidFill>
                    <a:prstDash val="dash"/>
                  </a:ln>
                </p:spPr>
                <p:style>
                  <a:lnRef idx="2">
                    <a:schemeClr val="accent1">
                      <a:shade val="50000"/>
                    </a:schemeClr>
                  </a:lnRef>
                  <a:fillRef idx="1">
                    <a:schemeClr val="accent1"/>
                  </a:fillRef>
                  <a:effectRef idx="0">
                    <a:schemeClr val="accent1"/>
                  </a:effectRef>
                  <a:fontRef idx="minor">
                    <a:schemeClr val="lt1"/>
                  </a:fontRef>
                </p:style>
                <p:txBody>
                  <a:bodyPr anchor="ctr"/>
                  <a:lstStyle/>
                  <a:p>
                    <a:pPr algn="ctr" fontAlgn="auto">
                      <a:spcBef>
                        <a:spcPts val="0"/>
                      </a:spcBef>
                      <a:spcAft>
                        <a:spcPts val="0"/>
                      </a:spcAft>
                      <a:defRPr/>
                    </a:pPr>
                    <a:endParaRPr lang="ru-RU"/>
                  </a:p>
                </p:txBody>
              </p:sp>
            </p:grpSp>
            <p:cxnSp>
              <p:nvCxnSpPr>
                <p:cNvPr id="177" name="Скругленная соединительная линия 176"/>
                <p:cNvCxnSpPr/>
                <p:nvPr/>
              </p:nvCxnSpPr>
              <p:spPr>
                <a:xfrm rot="16200000" flipH="1">
                  <a:off x="1928351" y="1713923"/>
                  <a:ext cx="1500167" cy="786898"/>
                </a:xfrm>
                <a:prstGeom prst="curvedConnector3">
                  <a:avLst>
                    <a:gd name="adj1" fmla="val 3345"/>
                  </a:avLst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8" name="Скругленная соединительная линия 177"/>
                <p:cNvCxnSpPr/>
                <p:nvPr/>
              </p:nvCxnSpPr>
              <p:spPr>
                <a:xfrm>
                  <a:off x="1071668" y="2000217"/>
                  <a:ext cx="785433" cy="642930"/>
                </a:xfrm>
                <a:prstGeom prst="curvedConnector3">
                  <a:avLst>
                    <a:gd name="adj1" fmla="val 100280"/>
                  </a:avLst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79" name="Скругленная соединительная линия 178"/>
                <p:cNvCxnSpPr/>
                <p:nvPr/>
              </p:nvCxnSpPr>
              <p:spPr>
                <a:xfrm>
                  <a:off x="1499553" y="1857344"/>
                  <a:ext cx="1428726" cy="785803"/>
                </a:xfrm>
                <a:prstGeom prst="curvedConnector3">
                  <a:avLst>
                    <a:gd name="adj1" fmla="val 100568"/>
                  </a:avLst>
                </a:prstGeom>
                <a:ln w="19050">
                  <a:solidFill>
                    <a:schemeClr val="tx1"/>
                  </a:solidFill>
                  <a:tailEnd type="arrow"/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  <p:sp>
          <p:nvSpPr>
            <p:cNvPr id="238" name="Rectangle 42"/>
            <p:cNvSpPr>
              <a:spLocks noChangeArrowheads="1"/>
            </p:cNvSpPr>
            <p:nvPr/>
          </p:nvSpPr>
          <p:spPr bwMode="auto">
            <a:xfrm>
              <a:off x="517281" y="6421439"/>
              <a:ext cx="262303" cy="288925"/>
            </a:xfrm>
            <a:prstGeom prst="rect">
              <a:avLst/>
            </a:prstGeom>
            <a:solidFill>
              <a:schemeClr val="bg1"/>
            </a:solidFill>
            <a:ln w="19050">
              <a:solidFill>
                <a:srgbClr val="000000"/>
              </a:solidFill>
              <a:miter lim="800000"/>
              <a:headEnd/>
              <a:tailEnd/>
            </a:ln>
          </p:spPr>
          <p:txBody>
            <a:bodyPr/>
            <a:lstStyle/>
            <a:p>
              <a:endParaRPr lang="en-US" sz="1400">
                <a:latin typeface="Calibri" pitchFamily="34" charset="0"/>
              </a:endParaRPr>
            </a:p>
          </p:txBody>
        </p:sp>
        <p:sp>
          <p:nvSpPr>
            <p:cNvPr id="242" name="TextBox 84"/>
            <p:cNvSpPr txBox="1">
              <a:spLocks noChangeArrowheads="1"/>
            </p:cNvSpPr>
            <p:nvPr/>
          </p:nvSpPr>
          <p:spPr bwMode="auto">
            <a:xfrm>
              <a:off x="1" y="714376"/>
              <a:ext cx="1000858" cy="276225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dirty="0">
                  <a:latin typeface="Calibri" pitchFamily="34" charset="0"/>
                </a:rPr>
                <a:t>Время, сек.</a:t>
              </a:r>
            </a:p>
          </p:txBody>
        </p:sp>
        <p:sp>
          <p:nvSpPr>
            <p:cNvPr id="243" name="TextBox 85"/>
            <p:cNvSpPr txBox="1">
              <a:spLocks noChangeArrowheads="1"/>
            </p:cNvSpPr>
            <p:nvPr/>
          </p:nvSpPr>
          <p:spPr bwMode="auto">
            <a:xfrm>
              <a:off x="3500805" y="4500563"/>
              <a:ext cx="999392" cy="46196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r>
                <a:rPr lang="ru-RU" sz="1200" dirty="0">
                  <a:latin typeface="Calibri" pitchFamily="34" charset="0"/>
                </a:rPr>
                <a:t>Процессы (операции)</a:t>
              </a:r>
            </a:p>
          </p:txBody>
        </p:sp>
      </p:grpSp>
      <p:sp>
        <p:nvSpPr>
          <p:cNvPr id="245" name="Прямоугольник 244"/>
          <p:cNvSpPr/>
          <p:nvPr/>
        </p:nvSpPr>
        <p:spPr>
          <a:xfrm>
            <a:off x="2699792" y="1115452"/>
            <a:ext cx="3835152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800" b="1" dirty="0" smtClean="0">
                <a:solidFill>
                  <a:srgbClr val="800080"/>
                </a:solidFill>
                <a:latin typeface="Arial" pitchFamily="34" charset="0"/>
                <a:cs typeface="Arial" pitchFamily="34" charset="0"/>
              </a:rPr>
              <a:t>Диаграмма Ямазуми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Номер слайда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98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2178442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8A5D111-6D44-42CE-99F5-35136DF0B8C8}" type="slidenum">
              <a:rPr lang="ru-RU" smtClean="0"/>
              <a:pPr/>
              <a:t>99</a:t>
            </a:fld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381000" y="1097280"/>
            <a:ext cx="8496300" cy="517064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7. Провести картирование текущего состояния проблемных процессов.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8. Провести анализ текущего состояния используя инструменты бережливого производства (диаграмма </a:t>
            </a:r>
            <a:r>
              <a:rPr lang="ru-RU" sz="2200" b="1" dirty="0" err="1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Исикавы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W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 +1 </a:t>
            </a:r>
            <a:r>
              <a:rPr lang="en-US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, 5 почему)</a:t>
            </a:r>
          </a:p>
          <a:p>
            <a:pPr lvl="0" algn="just"/>
            <a:r>
              <a:rPr lang="ru-RU" sz="22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9. Составить карту потока будущего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10. Составить карту потока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11. Составить план работ по достижению целевого состояния.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12. Организовать работу по составлению недельных планов с ежедневной детализацией.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13. Организовать системную работу по мониторингу выполнения намеченных планов </a:t>
            </a:r>
          </a:p>
          <a:p>
            <a:pPr lvl="0" algn="just"/>
            <a:r>
              <a:rPr lang="ru-RU" sz="2200" b="1" dirty="0">
                <a:solidFill>
                  <a:schemeClr val="bg1">
                    <a:lumMod val="65000"/>
                  </a:schemeClr>
                </a:solidFill>
                <a:latin typeface="Arial" pitchFamily="34" charset="0"/>
                <a:cs typeface="Arial" pitchFamily="34" charset="0"/>
              </a:rPr>
              <a:t>14. Алгоритм доклада по реализации проекта Бережливая поликлиника.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2025" y="-47625"/>
            <a:ext cx="6638925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600" b="1" dirty="0">
                <a:solidFill>
                  <a:srgbClr val="0000FF"/>
                </a:solidFill>
                <a:latin typeface="Arial" pitchFamily="34" charset="0"/>
                <a:cs typeface="Arial" pitchFamily="34" charset="0"/>
              </a:rPr>
              <a:t>Последовательность шагов проекта «Бережливая поликлиника»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319314" y="2815771"/>
            <a:ext cx="8724900" cy="377363"/>
          </a:xfrm>
          <a:prstGeom prst="rect">
            <a:avLst/>
          </a:prstGeom>
          <a:noFill/>
          <a:ln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292728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5155</TotalTime>
  <Words>6699</Words>
  <Application>Microsoft Office PowerPoint</Application>
  <PresentationFormat>Экран (4:3)</PresentationFormat>
  <Paragraphs>1418</Paragraphs>
  <Slides>145</Slides>
  <Notes>59</Notes>
  <HiddenSlides>0</HiddenSlides>
  <MMClips>1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2</vt:i4>
      </vt:variant>
      <vt:variant>
        <vt:lpstr>Заголовки слайдов</vt:lpstr>
      </vt:variant>
      <vt:variant>
        <vt:i4>145</vt:i4>
      </vt:variant>
    </vt:vector>
  </HeadingPairs>
  <TitlesOfParts>
    <vt:vector size="148" baseType="lpstr">
      <vt:lpstr>Тема Office</vt:lpstr>
      <vt:lpstr>Лист</vt:lpstr>
      <vt:lpstr>Photo Editor Photo</vt:lpstr>
      <vt:lpstr>Презентация PowerPoint</vt:lpstr>
      <vt:lpstr>Презентация PowerPoint</vt:lpstr>
      <vt:lpstr>Разработка стратегии управления медицинскими учреждениями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Дорожная карта</vt:lpstr>
      <vt:lpstr>Дорожная карта</vt:lpstr>
      <vt:lpstr>Дорожная карта</vt:lpstr>
      <vt:lpstr>Дорожная карта</vt:lpstr>
      <vt:lpstr>Презентация PowerPoint</vt:lpstr>
      <vt:lpstr>Общая вид тактического плана работ (ТПР)</vt:lpstr>
      <vt:lpstr>Пример ТПР: раздел ЗАГОЛОВОК</vt:lpstr>
      <vt:lpstr>Пример ТПР: раздел МФГ</vt:lpstr>
      <vt:lpstr>Пример ТПР: раздел СОДЕРЖДАНИЕ РАБОТ</vt:lpstr>
      <vt:lpstr>Пример ТПР: раздел СРОКИ ВЫПОЛНЕНИЯ РАБОТ</vt:lpstr>
      <vt:lpstr>Пример ТПР: раздел ОТКЛОНЕНИЯ</vt:lpstr>
      <vt:lpstr>Пример ТПР: раздел ОТЧЕТ О ВЫПОЛНЕНИИ ПРОЕКТА</vt:lpstr>
      <vt:lpstr>Презентация PowerPoint</vt:lpstr>
      <vt:lpstr>Презентация PowerPoint</vt:lpstr>
      <vt:lpstr>Презентация PowerPoint</vt:lpstr>
      <vt:lpstr>Лист проблем</vt:lpstr>
      <vt:lpstr>Лист предложений (Кайдзен)</vt:lpstr>
      <vt:lpstr>Определение основных проблем процессов</vt:lpstr>
      <vt:lpstr>Презентация PowerPoint</vt:lpstr>
      <vt:lpstr>Презентация PowerPoint</vt:lpstr>
      <vt:lpstr>Определение основных проблем процессов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Определение основных проблем процессов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Основная информация о процессе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Общая вид тактического плана работ (ТПР)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Визуализация. Стандартизация.</vt:lpstr>
      <vt:lpstr>Методические рекомендации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Microsoft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Румянцева Луиза Марсовна</dc:creator>
  <cp:lastModifiedBy>Lenovo</cp:lastModifiedBy>
  <cp:revision>273</cp:revision>
  <dcterms:created xsi:type="dcterms:W3CDTF">2011-10-27T09:01:08Z</dcterms:created>
  <dcterms:modified xsi:type="dcterms:W3CDTF">2017-05-29T21:32:40Z</dcterms:modified>
</cp:coreProperties>
</file>