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2" r:id="rId2"/>
    <p:sldId id="257" r:id="rId3"/>
    <p:sldId id="260" r:id="rId4"/>
    <p:sldId id="261" r:id="rId5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25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90" y="9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006885396876197E-2"/>
          <c:y val="5.4576600599198513E-2"/>
          <c:w val="0.9347283475877366"/>
          <c:h val="0.651498914226414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младенческая смертность на 1000 живорожденных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</c:spPr>
          <c:invertIfNegative val="0"/>
          <c:dLbls>
            <c:dLbl>
              <c:idx val="0"/>
              <c:layout>
                <c:manualLayout>
                  <c:x val="2.8219086768136873E-3"/>
                  <c:y val="-3.469559848541445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2328630152205279E-3"/>
                  <c:y val="-1.445649936892256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8660104869009165E-3"/>
                  <c:y val="-1.44565799008438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32187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Лист1!$B$1:$I$1</c:f>
              <c:strCache>
                <c:ptCount val="8"/>
                <c:pt idx="0">
                  <c:v>2015г РД</c:v>
                </c:pt>
                <c:pt idx="1">
                  <c:v>2016г РД</c:v>
                </c:pt>
                <c:pt idx="2">
                  <c:v>2017г РД</c:v>
                </c:pt>
                <c:pt idx="3">
                  <c:v>2018г РД</c:v>
                </c:pt>
                <c:pt idx="4">
                  <c:v>2019г РД</c:v>
                </c:pt>
                <c:pt idx="5">
                  <c:v>2020г РД</c:v>
                </c:pt>
                <c:pt idx="6">
                  <c:v>2021 РД</c:v>
                </c:pt>
                <c:pt idx="7">
                  <c:v>2020 РФ</c:v>
                </c:pt>
              </c:strCache>
            </c:strRef>
          </c:cat>
          <c:val>
            <c:numRef>
              <c:f>Лист1!$B$2:$I$2</c:f>
              <c:numCache>
                <c:formatCode>General</c:formatCode>
                <c:ptCount val="8"/>
                <c:pt idx="0">
                  <c:v>12</c:v>
                </c:pt>
                <c:pt idx="1">
                  <c:v>10.1</c:v>
                </c:pt>
                <c:pt idx="2">
                  <c:v>8.6999999999999993</c:v>
                </c:pt>
                <c:pt idx="3">
                  <c:v>8.3000000000000007</c:v>
                </c:pt>
                <c:pt idx="4">
                  <c:v>7.5</c:v>
                </c:pt>
                <c:pt idx="5">
                  <c:v>6.7</c:v>
                </c:pt>
                <c:pt idx="6">
                  <c:v>7.9</c:v>
                </c:pt>
                <c:pt idx="7">
                  <c:v>4.5999999999999996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9"/>
        <c:axId val="518454952"/>
        <c:axId val="518456128"/>
      </c:barChart>
      <c:catAx>
        <c:axId val="518454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047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518456128"/>
        <c:crosses val="autoZero"/>
        <c:auto val="1"/>
        <c:lblAlgn val="ctr"/>
        <c:lblOffset val="100"/>
        <c:noMultiLvlLbl val="0"/>
      </c:catAx>
      <c:valAx>
        <c:axId val="518456128"/>
        <c:scaling>
          <c:orientation val="minMax"/>
        </c:scaling>
        <c:delete val="0"/>
        <c:axPos val="l"/>
        <c:majorGridlines>
          <c:spPr>
            <a:ln w="12047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12047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ln w="12070">
            <a:noFill/>
          </a:ln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518454952"/>
        <c:crosses val="autoZero"/>
        <c:crossBetween val="between"/>
      </c:valAx>
      <c:spPr>
        <a:noFill/>
        <a:ln w="25388">
          <a:noFill/>
        </a:ln>
      </c:spPr>
    </c:plotArea>
    <c:legend>
      <c:legendPos val="t"/>
      <c:layout>
        <c:manualLayout>
          <c:xMode val="edge"/>
          <c:yMode val="edge"/>
          <c:x val="0.44790214971863224"/>
          <c:y val="1.6522357250002677E-3"/>
          <c:w val="0.55209785028136782"/>
          <c:h val="0.20616969338558913"/>
        </c:manualLayout>
      </c:layout>
      <c:overlay val="0"/>
      <c:spPr>
        <a:noFill/>
        <a:ln w="32187">
          <a:noFill/>
        </a:ln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600" b="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006885396876197E-2"/>
          <c:y val="5.4576600599198513E-2"/>
          <c:w val="0.9347283475877366"/>
          <c:h val="0.651498914226414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детская смертность на 100 тыс дет. населения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</c:spPr>
          <c:invertIfNegative val="0"/>
          <c:dLbls>
            <c:dLbl>
              <c:idx val="0"/>
              <c:layout>
                <c:manualLayout>
                  <c:x val="2.8219086768136873E-3"/>
                  <c:y val="-3.469559848541445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2328630152205279E-3"/>
                  <c:y val="-1.445649936892256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8660104869009165E-3"/>
                  <c:y val="-1.44565799008438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32187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Лист1!$B$1:$I$1</c:f>
              <c:strCache>
                <c:ptCount val="8"/>
                <c:pt idx="0">
                  <c:v>2015г РД</c:v>
                </c:pt>
                <c:pt idx="1">
                  <c:v>2016г РД</c:v>
                </c:pt>
                <c:pt idx="2">
                  <c:v>2017г РД</c:v>
                </c:pt>
                <c:pt idx="3">
                  <c:v>2018г РД</c:v>
                </c:pt>
                <c:pt idx="4">
                  <c:v>2019г РД</c:v>
                </c:pt>
                <c:pt idx="5">
                  <c:v>2020г РД</c:v>
                </c:pt>
                <c:pt idx="6">
                  <c:v>2021г РД</c:v>
                </c:pt>
                <c:pt idx="7">
                  <c:v>2020 РФ</c:v>
                </c:pt>
              </c:strCache>
            </c:strRef>
          </c:cat>
          <c:val>
            <c:numRef>
              <c:f>Лист1!$B$2:$I$2</c:f>
              <c:numCache>
                <c:formatCode>General</c:formatCode>
                <c:ptCount val="8"/>
                <c:pt idx="0">
                  <c:v>115.1</c:v>
                </c:pt>
                <c:pt idx="1">
                  <c:v>100.1</c:v>
                </c:pt>
                <c:pt idx="2">
                  <c:v>92.3</c:v>
                </c:pt>
                <c:pt idx="3">
                  <c:v>85.2</c:v>
                </c:pt>
                <c:pt idx="4">
                  <c:v>64.5</c:v>
                </c:pt>
                <c:pt idx="5">
                  <c:v>58.4</c:v>
                </c:pt>
                <c:pt idx="6">
                  <c:v>51.2</c:v>
                </c:pt>
                <c:pt idx="7">
                  <c:v>48.6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9"/>
        <c:axId val="518453384"/>
        <c:axId val="518459264"/>
      </c:barChart>
      <c:catAx>
        <c:axId val="518453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047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518459264"/>
        <c:crosses val="autoZero"/>
        <c:auto val="1"/>
        <c:lblAlgn val="ctr"/>
        <c:lblOffset val="100"/>
        <c:noMultiLvlLbl val="0"/>
      </c:catAx>
      <c:valAx>
        <c:axId val="518459264"/>
        <c:scaling>
          <c:orientation val="minMax"/>
        </c:scaling>
        <c:delete val="0"/>
        <c:axPos val="l"/>
        <c:majorGridlines>
          <c:spPr>
            <a:ln w="12047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12047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ln w="12070">
            <a:noFill/>
          </a:ln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518453384"/>
        <c:crosses val="autoZero"/>
        <c:crossBetween val="between"/>
      </c:valAx>
      <c:spPr>
        <a:noFill/>
        <a:ln w="25388">
          <a:noFill/>
        </a:ln>
      </c:spPr>
    </c:plotArea>
    <c:legend>
      <c:legendPos val="t"/>
      <c:layout>
        <c:manualLayout>
          <c:xMode val="edge"/>
          <c:yMode val="edge"/>
          <c:x val="0.42825258369766739"/>
          <c:y val="1.4729340355639077E-3"/>
          <c:w val="0.56584430805067953"/>
          <c:h val="0.22452165183405218"/>
        </c:manualLayout>
      </c:layout>
      <c:overlay val="0"/>
      <c:spPr>
        <a:noFill/>
        <a:ln w="32187">
          <a:noFill/>
        </a:ln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600" b="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290942856911067E-2"/>
          <c:y val="0.16577367708046001"/>
          <c:w val="0.88706609781473178"/>
          <c:h val="0.7317953679096708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9165757503955584E-2"/>
                  <c:y val="-9.1673758260628638E-2"/>
                </c:manualLayout>
              </c:layout>
              <c:spPr>
                <a:noFill/>
                <a:ln w="27365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755696045424286E-2"/>
                  <c:y val="-6.76682686818465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6534176272545581E-2"/>
                  <c:y val="-7.73351642078245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2045568363394288E-2"/>
                  <c:y val="-4.4355936016643428E-2"/>
                </c:manualLayout>
              </c:layout>
              <c:spPr>
                <a:noFill/>
                <a:ln w="27365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2462443696283815E-2"/>
                      <c:h val="7.799277671107803E-2"/>
                    </c:manualLayout>
                  </c15:layout>
                </c:ext>
              </c:extLst>
            </c:dLbl>
            <c:spPr>
              <a:noFill/>
              <a:ln w="27365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7190</c:v>
                </c:pt>
                <c:pt idx="1">
                  <c:v>7617</c:v>
                </c:pt>
                <c:pt idx="2">
                  <c:v>7073</c:v>
                </c:pt>
                <c:pt idx="3">
                  <c:v>6780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18507480"/>
        <c:axId val="518508264"/>
        <c:axId val="0"/>
      </c:bar3DChart>
      <c:catAx>
        <c:axId val="5185074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18508264"/>
        <c:crosses val="autoZero"/>
        <c:auto val="1"/>
        <c:lblAlgn val="ctr"/>
        <c:lblOffset val="100"/>
        <c:noMultiLvlLbl val="0"/>
      </c:catAx>
      <c:valAx>
        <c:axId val="5185082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18507480"/>
        <c:crosses val="autoZero"/>
        <c:crossBetween val="between"/>
      </c:valAx>
      <c:spPr>
        <a:noFill/>
        <a:ln w="27365">
          <a:noFill/>
        </a:ln>
      </c:spPr>
    </c:plotArea>
    <c:plotVisOnly val="1"/>
    <c:dispBlanksAs val="gap"/>
    <c:showDLblsOverMax val="0"/>
  </c:chart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0.23417</cdr:x>
      <cdr:y>0.05923</cdr:y>
    </cdr:from>
    <cdr:to>
      <cdr:x>0.87815</cdr:x>
      <cdr:y>0.23224</cdr:y>
    </cdr:to>
    <cdr:sp macro="" textlink="">
      <cdr:nvSpPr>
        <cdr:cNvPr id="2" name="Объект 6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1618781" y="155628"/>
          <a:ext cx="4451818" cy="4545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>
          <a:normAutofit fontScale="92500"/>
        </a:bodyPr>
        <a:lstStyle xmlns:a="http://schemas.openxmlformats.org/drawingml/2006/main">
          <a:lvl1pPr marL="228600" indent="-228600" algn="l" defTabSz="914400" rtl="0" eaLnBrk="1" latinLnBrk="0" hangingPunct="1">
            <a:lnSpc>
              <a:spcPct val="90000"/>
            </a:lnSpc>
            <a:spcBef>
              <a:spcPts val="1000"/>
            </a:spcBef>
            <a:buFont typeface="Arial" panose="020B0604020202020204" pitchFamily="34" charset="0"/>
            <a:buChar char="•"/>
            <a:defRPr sz="2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685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143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600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0574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5146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971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429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886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>
            <a:buNone/>
          </a:pP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Диспансеризация детей – сирот, </a:t>
          </a:r>
          <a:r>
            <a:rPr lang="ru-RU" sz="1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абс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98655D-14B0-4968-885E-42F683C043BA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CA403-F614-4EA0-95D2-4CF774CFE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571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>
              <a:latin typeface="Arial" charset="0"/>
            </a:endParaRPr>
          </a:p>
        </p:txBody>
      </p:sp>
      <p:sp>
        <p:nvSpPr>
          <p:cNvPr id="931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C26B5C6-99EC-403F-BE42-831E94EA2C67}" type="slidenum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475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76F05-73E7-4726-A14B-09D15A8BB566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1CE4-E2D1-4DF2-AD92-CA48E9200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301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76F05-73E7-4726-A14B-09D15A8BB566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1CE4-E2D1-4DF2-AD92-CA48E9200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08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76F05-73E7-4726-A14B-09D15A8BB566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1CE4-E2D1-4DF2-AD92-CA48E9200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560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76F05-73E7-4726-A14B-09D15A8BB566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1CE4-E2D1-4DF2-AD92-CA48E9200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137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76F05-73E7-4726-A14B-09D15A8BB566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1CE4-E2D1-4DF2-AD92-CA48E9200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729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76F05-73E7-4726-A14B-09D15A8BB566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1CE4-E2D1-4DF2-AD92-CA48E9200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111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76F05-73E7-4726-A14B-09D15A8BB566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1CE4-E2D1-4DF2-AD92-CA48E9200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131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76F05-73E7-4726-A14B-09D15A8BB566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1CE4-E2D1-4DF2-AD92-CA48E9200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176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76F05-73E7-4726-A14B-09D15A8BB566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1CE4-E2D1-4DF2-AD92-CA48E9200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6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76F05-73E7-4726-A14B-09D15A8BB566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1CE4-E2D1-4DF2-AD92-CA48E9200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492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76F05-73E7-4726-A14B-09D15A8BB566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1CE4-E2D1-4DF2-AD92-CA48E9200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867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76F05-73E7-4726-A14B-09D15A8BB566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D1CE4-E2D1-4DF2-AD92-CA48E9200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36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jpeg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593360"/>
          </a:xfrm>
          <a:prstGeom prst="rect">
            <a:avLst/>
          </a:prstGeom>
        </p:spPr>
      </p:pic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0" y="96625"/>
            <a:ext cx="12079458" cy="4001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ru-RU" alt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Показатели  </a:t>
            </a:r>
            <a:r>
              <a:rPr lang="ru-RU" altLang="ru-RU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младенческой и детской смертности  </a:t>
            </a:r>
            <a:r>
              <a:rPr lang="ru-RU" alt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РД и РФ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CE610-41E7-4E5B-949E-1A186D3B2A44}" type="slidenum">
              <a:rPr lang="ru-RU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ru-RU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1600" y="6316663"/>
            <a:ext cx="12090400" cy="40481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Показатель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детской смертности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имеет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стабильную тенденцию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снижению.  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01600" y="3465874"/>
            <a:ext cx="12067466" cy="275416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данным Росстата за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год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умерло 356 детей в возрасте до 1 года (в 2020 г –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313),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показатель вырос на 17,9 процента (с 6,7 до 7,9 промилле).  Целевой индикатор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Нацпроекта на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7,7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промилле. 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причинной структуре младенческой смертности снизился на 3,6% удельный вес  отдельных состояний перинатального периода с 52,1% в 2020 г. до 48,5% в 2021 г.  и на 6,4% выросла доля  врожденных аномалий (пороков) развития – 32,7% (2020г. – 26,3 %), занимая  второе место в структуре причин МС. В сравнении с 2020 годом выросло число отказов от прерывания беременности при выявленном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пороке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развития с неблагоприятным прогнозом для жизни плода.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целью нивелирования рисков по достижению показателей материнской  и  младенческой смертности проведен  анализ  причин роста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показателя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разработан план по снижению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младенческой смертности, согласован с главным неонатологом Минздрава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России.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каждым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учреждением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третьего уровня закреплены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города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районы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республики, осуществляется ежедневный контроль за состоянием  беременных и новорожденных группы высокого риска на перинатальные потери. Еженедельно Минздравом РД проводится ВКС с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участием главным внештатных специалистов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главных врачей  всех медицинских организаций  республики по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мониторингу младенческой и материнской смертности.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3817805"/>
              </p:ext>
            </p:extLst>
          </p:nvPr>
        </p:nvGraphicFramePr>
        <p:xfrm>
          <a:off x="218815" y="704658"/>
          <a:ext cx="5411778" cy="2871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3864608"/>
              </p:ext>
            </p:extLst>
          </p:nvPr>
        </p:nvGraphicFramePr>
        <p:xfrm>
          <a:off x="6096000" y="814704"/>
          <a:ext cx="5630593" cy="2651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883559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08961" y="1277541"/>
            <a:ext cx="5966756" cy="12053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8467" y="-1"/>
            <a:ext cx="12154347" cy="12053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2195"/>
            <a:ext cx="11943471" cy="101246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Показатели младенческой смертности по территориям республики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6793A9-6855-4841-A57D-609F2388B648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97879" y="1354754"/>
            <a:ext cx="471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показатель младенческой смертности в </a:t>
            </a:r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 </a:t>
            </a:r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зарегистрирован в следующих территориях:</a:t>
            </a:r>
            <a:endParaRPr lang="ru-RU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19088" y="1277541"/>
            <a:ext cx="5524383" cy="12053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Низкие показатели младенческой смертности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зарегистрирован в следующих территориях: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186448"/>
              </p:ext>
            </p:extLst>
          </p:nvPr>
        </p:nvGraphicFramePr>
        <p:xfrm>
          <a:off x="208961" y="2564673"/>
          <a:ext cx="6100677" cy="2478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0064"/>
                <a:gridCol w="2980613"/>
              </a:tblGrid>
              <a:tr h="485854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Агульская ЦРБ </a:t>
                      </a:r>
                      <a:r>
                        <a:rPr lang="en-US" sz="1600" b="1" i="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ru-RU" sz="1600" b="1" i="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1600" b="1" i="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1" i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МСЧ Кочубей 15,4</a:t>
                      </a:r>
                      <a:endParaRPr lang="ru-RU" sz="1600" b="1" i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</a:tr>
              <a:tr h="3984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Ахтынская</a:t>
                      </a:r>
                      <a:r>
                        <a:rPr lang="ru-RU" sz="16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ЦРБ </a:t>
                      </a:r>
                      <a:r>
                        <a:rPr lang="ru-RU" sz="16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9,1</a:t>
                      </a:r>
                      <a:endParaRPr lang="ru-RU" sz="16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Магарамкентская</a:t>
                      </a:r>
                      <a:r>
                        <a:rPr lang="ru-RU" sz="16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ЦРБ </a:t>
                      </a:r>
                      <a:r>
                        <a:rPr lang="ru-RU" sz="16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9,3</a:t>
                      </a:r>
                      <a:endParaRPr lang="ru-RU" sz="1600" b="1" i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</a:tr>
              <a:tr h="398438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Буйнакская </a:t>
                      </a:r>
                      <a:r>
                        <a:rPr lang="ru-RU" sz="1600" b="1" i="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ЦРБ </a:t>
                      </a:r>
                      <a:r>
                        <a:rPr lang="ru-RU" sz="1600" b="1" i="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10,0</a:t>
                      </a:r>
                      <a:endParaRPr lang="ru-RU" sz="1600" b="1" i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Сулейман-</a:t>
                      </a:r>
                      <a:r>
                        <a:rPr lang="ru-RU" sz="16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стальскя</a:t>
                      </a:r>
                      <a:r>
                        <a:rPr lang="ru-RU" sz="16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ЦРБ </a:t>
                      </a:r>
                      <a:r>
                        <a:rPr lang="ru-RU" sz="16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11,4</a:t>
                      </a:r>
                      <a:endParaRPr lang="ru-RU" sz="1600" b="1" i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</a:tr>
              <a:tr h="398438">
                <a:tc>
                  <a:txBody>
                    <a:bodyPr/>
                    <a:lstStyle/>
                    <a:p>
                      <a:r>
                        <a:rPr lang="ru-RU" sz="16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Гумбетовская</a:t>
                      </a:r>
                      <a:r>
                        <a:rPr lang="ru-RU" sz="16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ЦРБ </a:t>
                      </a:r>
                      <a:r>
                        <a:rPr lang="ru-RU" sz="16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9,3</a:t>
                      </a:r>
                      <a:endParaRPr lang="ru-RU" sz="16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600" b="1" i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Цумадинская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ЦРБ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10,3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  <a:tr h="398438">
                <a:tc>
                  <a:txBody>
                    <a:bodyPr/>
                    <a:lstStyle/>
                    <a:p>
                      <a:r>
                        <a:rPr lang="ru-RU" sz="16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Дербенская</a:t>
                      </a:r>
                      <a:r>
                        <a:rPr lang="ru-RU" sz="16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ЦРБ </a:t>
                      </a:r>
                      <a:r>
                        <a:rPr lang="ru-RU" sz="16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13,6</a:t>
                      </a:r>
                      <a:endParaRPr lang="ru-RU" sz="16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6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Шамильская</a:t>
                      </a:r>
                      <a:r>
                        <a:rPr lang="ru-RU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ЦРБ </a:t>
                      </a:r>
                      <a:r>
                        <a:rPr lang="ru-RU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14,6</a:t>
                      </a:r>
                      <a:endParaRPr lang="ru-RU" sz="1600" b="1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  <a:tr h="398438">
                <a:tc>
                  <a:txBody>
                    <a:bodyPr/>
                    <a:lstStyle/>
                    <a:p>
                      <a:r>
                        <a:rPr lang="ru-RU" sz="16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Кулинская</a:t>
                      </a:r>
                      <a:r>
                        <a:rPr lang="ru-RU" sz="16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ЦРБ </a:t>
                      </a:r>
                      <a:r>
                        <a:rPr lang="ru-RU" sz="16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10,2</a:t>
                      </a:r>
                      <a:endParaRPr lang="ru-RU" sz="16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Дагогнинская</a:t>
                      </a:r>
                      <a:r>
                        <a:rPr lang="ru-RU" sz="1600" b="1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ЦГБ </a:t>
                      </a:r>
                      <a:r>
                        <a:rPr lang="ru-RU" sz="1600" b="1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11,1</a:t>
                      </a:r>
                      <a:endParaRPr lang="ru-RU" sz="1600" b="1" i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8568308"/>
              </p:ext>
            </p:extLst>
          </p:nvPr>
        </p:nvGraphicFramePr>
        <p:xfrm>
          <a:off x="6419088" y="2594987"/>
          <a:ext cx="5528866" cy="279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3286"/>
                <a:gridCol w="271558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Казбековская</a:t>
                      </a:r>
                      <a:r>
                        <a:rPr lang="ru-RU" sz="1600" b="1" baseline="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ЦРБ </a:t>
                      </a:r>
                      <a:r>
                        <a:rPr lang="ru-RU" sz="1600" b="1" baseline="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4,4</a:t>
                      </a:r>
                      <a:endParaRPr lang="ru-RU" sz="1600" b="1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Тляратинская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ЦРБ 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5,1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Кизилюртовская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ЦРБ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Унцукульская</a:t>
                      </a:r>
                      <a:r>
                        <a:rPr lang="ru-RU" sz="1600" b="1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ЦРБ </a:t>
                      </a:r>
                      <a:r>
                        <a:rPr lang="ru-RU" sz="1600" b="1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5,3</a:t>
                      </a:r>
                      <a:endParaRPr lang="ru-RU" sz="1600" b="1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Кумторкалинская</a:t>
                      </a:r>
                      <a:r>
                        <a:rPr lang="ru-RU" sz="1600" b="1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ЦРБ </a:t>
                      </a:r>
                      <a:r>
                        <a:rPr lang="ru-RU" sz="1600" b="1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4,4</a:t>
                      </a:r>
                      <a:endParaRPr lang="ru-RU" sz="1600" b="1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Каспийская ЦГБ 4,5</a:t>
                      </a:r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Новолакская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ЦРБ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5,3</a:t>
                      </a:r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Кизилюртовская</a:t>
                      </a:r>
                      <a:r>
                        <a:rPr lang="ru-RU" sz="1600" b="1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ЦГБ 4,4</a:t>
                      </a:r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Сергокалинская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ЦРБ 4,2</a:t>
                      </a:r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Акушинская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ЦРБ 4,7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Ботлихская ЦРБ 3,8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Кайтагская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ЦРБ 4,4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Каякентская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3,2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Дербентская ЦГБ 4,3</a:t>
                      </a:r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Ногайская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ЦРБ 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4,6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Хасавюртовская ЦРБ 4,0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Хунзахская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ЦРБ 2,9</a:t>
                      </a:r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Скругленный прямоугольник 15"/>
          <p:cNvSpPr/>
          <p:nvPr/>
        </p:nvSpPr>
        <p:spPr>
          <a:xfrm>
            <a:off x="100249" y="5265592"/>
            <a:ext cx="5127819" cy="140618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Руководителями 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медицинских организаций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вышеуказанных территорий не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уделено должного внимания вопросам снижения младенческой смертности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28411" y="5475111"/>
            <a:ext cx="6215060" cy="115939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зарегистрировано случаев младенческой смертности в </a:t>
            </a:r>
            <a:r>
              <a:rPr lang="ru-RU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Гергебильском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Докузпаринском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Бабаюртовском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Курахском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Лакском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Хивском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Цунтинском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районах, в </a:t>
            </a:r>
            <a:r>
              <a:rPr lang="ru-RU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п.Новострой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Новолакской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РБ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№1, </a:t>
            </a:r>
            <a:r>
              <a:rPr lang="ru-RU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Бежтинском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участке </a:t>
            </a:r>
            <a:r>
              <a:rPr lang="ru-RU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Цунтинского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43029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466" y="0"/>
            <a:ext cx="12200466" cy="915988"/>
          </a:xfrm>
          <a:prstGeom prst="rect">
            <a:avLst/>
          </a:prstGeom>
        </p:spPr>
      </p:pic>
      <p:graphicFrame>
        <p:nvGraphicFramePr>
          <p:cNvPr id="11" name="Object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26528930"/>
              </p:ext>
            </p:extLst>
          </p:nvPr>
        </p:nvGraphicFramePr>
        <p:xfrm>
          <a:off x="-207445" y="665889"/>
          <a:ext cx="6912954" cy="34358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635001" y="271838"/>
            <a:ext cx="10972800" cy="4616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Диспансеризация 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детского населения</a:t>
            </a:r>
            <a:endParaRPr lang="ru-RU" alt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4326" y="4189259"/>
            <a:ext cx="11761370" cy="25322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Профилактическими медицинскими осмотрами охвачено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96,4%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числа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подлежащих несовершеннолетних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(578523 человека),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на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7,4% выше уровня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предыдущего года (в связи с приостановлением плановых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профосмотров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 время пандемии 2020 года).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Профосмотры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декретированных возрастах прошли 100% от подлежащих детей. Прошли диспансеризацию –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100%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 – сирот и детей, находящихся в трудной жизненной ситуации,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пребывающих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стационарных учреждениях системы здравоохранения, образования и социальной защиты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(6780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детей). Впервые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выявлена патология у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20,8%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детей. По итогам диспансеризации охват  детей  оздоровлением составил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86,1%.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D595A-2446-4E35-B714-F44DF49F885B}" type="slidenum">
              <a:rPr lang="ru-RU" altLang="en-US" smtClean="0"/>
              <a:pPr>
                <a:defRPr/>
              </a:pPr>
              <a:t>3</a:t>
            </a:fld>
            <a:endParaRPr lang="ru-RU" altLang="en-US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425" y="1003526"/>
            <a:ext cx="5101520" cy="276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61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8466" y="0"/>
            <a:ext cx="12200466" cy="915988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148968"/>
              </p:ext>
            </p:extLst>
          </p:nvPr>
        </p:nvGraphicFramePr>
        <p:xfrm>
          <a:off x="345287" y="990071"/>
          <a:ext cx="8369054" cy="3652738"/>
        </p:xfrm>
        <a:graphic>
          <a:graphicData uri="http://schemas.openxmlformats.org/drawingml/2006/table">
            <a:tbl>
              <a:tblPr/>
              <a:tblGrid>
                <a:gridCol w="3401171"/>
                <a:gridCol w="1409257"/>
                <a:gridCol w="1550649"/>
                <a:gridCol w="2007977"/>
              </a:tblGrid>
              <a:tr h="1263100"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  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проведенных ЭКО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жителям РД в рамках ОМС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01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39014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Проведено протоколов ЭКО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1303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39014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в ГБУ РД 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РЦОЗСиР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632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668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116267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наступления беременности в ГБУ РД 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РЦОЗСиР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38,8%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35,6%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38,5%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44440" y="86779"/>
            <a:ext cx="11310759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Показатели работы по вспомогательным </a:t>
            </a:r>
            <a:b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репродуктивным технологиям </a:t>
            </a:r>
            <a:r>
              <a:rPr lang="ru-RU" altLang="ru-RU" sz="2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altLang="ru-RU" sz="2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2019-2021 </a:t>
            </a: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гг.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9374" y="4809840"/>
            <a:ext cx="11960889" cy="191163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Количество состоящих на диспансерном учёте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пациентов с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бесплодием из года в год растёт и составляет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более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тысяч человек.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республике обеспечена доступность процедуры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экстракорпорального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оплодотворения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рамках ОМС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всем нуждающимся в ней семьям. За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1290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процедура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ЭКО.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года в год растет число супружеских пар, которые получили процедуру ЭКО, не выезжая за пределы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республики, так в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 проведено -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853 процедуры.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Несмотря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сложную эпидемиологическую ситуацию, работая с соблюдением мер повышенной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предосторожности, запланированные мероприятия в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отделении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ВРТ ГБУ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РД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РЦОЗСиР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были проведены. Результативность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проводимых процедур в республике достаточно высокая -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38,5%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на уровне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среднефедеративного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показателя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2024 года запланировано постепенное увеличение числа проводимых процедур ЭКО до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1400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случаев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4B8FF0-A3BB-4EED-8B84-C086CE9C4005}" type="slidenum">
              <a:rPr lang="ru-RU" altLang="en-US" smtClean="0"/>
              <a:pPr>
                <a:defRPr/>
              </a:pPr>
              <a:t>4</a:t>
            </a:fld>
            <a:endParaRPr lang="ru-RU" altLang="en-US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1450" y="1759713"/>
            <a:ext cx="3188813" cy="245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9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</TotalTime>
  <Words>680</Words>
  <Application>Microsoft Office PowerPoint</Application>
  <PresentationFormat>Широкоэкранный</PresentationFormat>
  <Paragraphs>75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Показатели младенческой смертности по территориям республики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SHAHSINOVA</cp:lastModifiedBy>
  <cp:revision>66</cp:revision>
  <cp:lastPrinted>2017-02-10T15:25:33Z</cp:lastPrinted>
  <dcterms:created xsi:type="dcterms:W3CDTF">2017-02-04T12:10:16Z</dcterms:created>
  <dcterms:modified xsi:type="dcterms:W3CDTF">2022-03-03T18:26:12Z</dcterms:modified>
</cp:coreProperties>
</file>